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4" r:id="rId2"/>
  </p:sldMasterIdLst>
  <p:notesMasterIdLst>
    <p:notesMasterId r:id="rId21"/>
  </p:notesMasterIdLst>
  <p:handoutMasterIdLst>
    <p:handoutMasterId r:id="rId22"/>
  </p:handoutMasterIdLst>
  <p:sldIdLst>
    <p:sldId id="312" r:id="rId3"/>
    <p:sldId id="361" r:id="rId4"/>
    <p:sldId id="368" r:id="rId5"/>
    <p:sldId id="369" r:id="rId6"/>
    <p:sldId id="370" r:id="rId7"/>
    <p:sldId id="371" r:id="rId8"/>
    <p:sldId id="362" r:id="rId9"/>
    <p:sldId id="372" r:id="rId10"/>
    <p:sldId id="364" r:id="rId11"/>
    <p:sldId id="363" r:id="rId12"/>
    <p:sldId id="366" r:id="rId13"/>
    <p:sldId id="365" r:id="rId14"/>
    <p:sldId id="373" r:id="rId15"/>
    <p:sldId id="374" r:id="rId16"/>
    <p:sldId id="375" r:id="rId17"/>
    <p:sldId id="376" r:id="rId18"/>
    <p:sldId id="377" r:id="rId19"/>
    <p:sldId id="328" r:id="rId20"/>
  </p:sldIdLst>
  <p:sldSz cx="12192000" cy="6858000"/>
  <p:notesSz cx="6858000" cy="9144000"/>
  <p:custDataLst>
    <p:tags r:id="rId23"/>
  </p:custData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" id="{8D03FEE6-2113-455E-BCE8-3E248BDD896A}">
          <p14:sldIdLst>
            <p14:sldId id="312"/>
            <p14:sldId id="361"/>
            <p14:sldId id="368"/>
            <p14:sldId id="369"/>
            <p14:sldId id="370"/>
            <p14:sldId id="371"/>
            <p14:sldId id="362"/>
            <p14:sldId id="372"/>
            <p14:sldId id="364"/>
            <p14:sldId id="363"/>
            <p14:sldId id="366"/>
            <p14:sldId id="365"/>
            <p14:sldId id="373"/>
            <p14:sldId id="374"/>
            <p14:sldId id="375"/>
            <p14:sldId id="376"/>
            <p14:sldId id="37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se de Groot" initials="IdG" lastIdx="12" clrIdx="0">
    <p:extLst>
      <p:ext uri="{19B8F6BF-5375-455C-9EA6-DF929625EA0E}">
        <p15:presenceInfo xmlns:p15="http://schemas.microsoft.com/office/powerpoint/2012/main" userId="S-1-5-21-2890558824-3927818043-3374662254-1188" providerId="AD"/>
      </p:ext>
    </p:extLst>
  </p:cmAuthor>
  <p:cmAuthor id="2" name="Tess Hoogenraad" initials="TH" lastIdx="1" clrIdx="1">
    <p:extLst>
      <p:ext uri="{19B8F6BF-5375-455C-9EA6-DF929625EA0E}">
        <p15:presenceInfo xmlns:p15="http://schemas.microsoft.com/office/powerpoint/2012/main" userId="S-1-5-21-2890558824-3927818043-3374662254-1209" providerId="AD"/>
      </p:ext>
    </p:extLst>
  </p:cmAuthor>
  <p:cmAuthor id="3" name="PPT Solutions" initials="PS" lastIdx="20" clrIdx="2">
    <p:extLst>
      <p:ext uri="{19B8F6BF-5375-455C-9EA6-DF929625EA0E}">
        <p15:presenceInfo xmlns:p15="http://schemas.microsoft.com/office/powerpoint/2012/main" userId="PPT Solutions" providerId="None"/>
      </p:ext>
    </p:extLst>
  </p:cmAuthor>
  <p:cmAuthor id="4" name="Kelly Kok" initials="KK" lastIdx="7" clrIdx="3">
    <p:extLst>
      <p:ext uri="{19B8F6BF-5375-455C-9EA6-DF929625EA0E}">
        <p15:presenceInfo xmlns:p15="http://schemas.microsoft.com/office/powerpoint/2012/main" userId="S-1-5-21-2890558824-3927818043-3374662254-1238" providerId="AD"/>
      </p:ext>
    </p:extLst>
  </p:cmAuthor>
  <p:cmAuthor id="5" name="Marjolijn de Kruijff" initials="MdK" lastIdx="40" clrIdx="4">
    <p:extLst>
      <p:ext uri="{19B8F6BF-5375-455C-9EA6-DF929625EA0E}">
        <p15:presenceInfo xmlns:p15="http://schemas.microsoft.com/office/powerpoint/2012/main" userId="S-1-5-21-2890558824-3927818043-3374662254-1222" providerId="AD"/>
      </p:ext>
    </p:extLst>
  </p:cmAuthor>
  <p:cmAuthor id="6" name="Herman van Dompseler" initials="HvD" lastIdx="1" clrIdx="5">
    <p:extLst>
      <p:ext uri="{19B8F6BF-5375-455C-9EA6-DF929625EA0E}">
        <p15:presenceInfo xmlns:p15="http://schemas.microsoft.com/office/powerpoint/2012/main" userId="213eb7d264b38f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76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8" autoAdjust="0"/>
    <p:restoredTop sz="83066" autoAdjust="0"/>
  </p:normalViewPr>
  <p:slideViewPr>
    <p:cSldViewPr snapToGrid="0">
      <p:cViewPr varScale="1">
        <p:scale>
          <a:sx n="82" d="100"/>
          <a:sy n="82" d="100"/>
        </p:scale>
        <p:origin x="2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84BB784-E54B-459E-A044-998C90A816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158BC3-F507-4E1F-BBE6-1CC2968A43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A671E-36BB-4F11-AB08-A5C78BDBA3A3}" type="datetimeFigureOut">
              <a:rPr lang="nl-NL" smtClean="0"/>
              <a:t>29-10-2018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E0B192-935B-44F7-972B-3CEC48C9A0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363102A-95CA-439C-B975-1FF4DE0F03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28FC6-62BD-48C8-A0B4-64D5BE5F049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767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596BC-FA37-459B-A0D2-0B7FE8790135}" type="datetimeFigureOut">
              <a:rPr lang="nl-NL" smtClean="0"/>
              <a:t>29-10-2018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D7F65-5299-4383-99A9-3EF851E108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31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374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 tekst zonder</a:t>
            </a:r>
            <a:r>
              <a:rPr lang="nl-NL" baseline="0" dirty="0"/>
              <a:t> aanhalingstekens en zonder vraagteken.</a:t>
            </a:r>
            <a:br>
              <a:rPr lang="nl-NL" baseline="0" dirty="0"/>
            </a:br>
            <a:r>
              <a:rPr lang="nl-NL" baseline="0" dirty="0"/>
              <a:t>We willen hier graag ook nog de lijn plaatsen aan de rechterkant, maar dan in het wit.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080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solutions.nl/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9yTK-OTEPA" TargetMode="External"/><Relationship Id="rId7" Type="http://schemas.openxmlformats.org/officeDocument/2006/relationships/hyperlink" Target="http://www.pptsolutions.nl/" TargetMode="External"/><Relationship Id="rId2" Type="http://schemas.openxmlformats.org/officeDocument/2006/relationships/hyperlink" Target="https://youtu.be/hM16rifWsjU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outu.be/H_4HH09zxC0" TargetMode="External"/><Relationship Id="rId5" Type="http://schemas.openxmlformats.org/officeDocument/2006/relationships/hyperlink" Target="https://youtu.be/IIjbiKAotek" TargetMode="External"/><Relationship Id="rId4" Type="http://schemas.openxmlformats.org/officeDocument/2006/relationships/hyperlink" Target="https://youtu.be/fbByse1_RSY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solutions.nl/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8C867F64-C16A-4958-8FCE-A2FB9753FA85}" type="datetime1">
              <a:rPr lang="nl-NL" smtClean="0"/>
              <a:t>29-10-2018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432772" y="-885712"/>
            <a:ext cx="132649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Titelblad</a:t>
            </a:r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6" name="wolk">
            <a:extLst>
              <a:ext uri="{FF2B5EF4-FFF2-40B4-BE49-F238E27FC236}">
                <a16:creationId xmlns:a16="http://schemas.microsoft.com/office/drawing/2014/main" id="{7BD14135-453A-4E43-96D6-867167DD967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5556741" cy="2645107"/>
          </a:xfrm>
          <a:blipFill dpi="0" rotWithShape="1"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 dirty="0"/>
              <a:t>Plaats hier de titel van de presentatie</a:t>
            </a:r>
            <a:endParaRPr lang="en-US" dirty="0"/>
          </a:p>
        </p:txBody>
      </p:sp>
      <p:sp>
        <p:nvSpPr>
          <p:cNvPr id="87" name="tekst">
            <a:extLst>
              <a:ext uri="{FF2B5EF4-FFF2-40B4-BE49-F238E27FC236}">
                <a16:creationId xmlns:a16="http://schemas.microsoft.com/office/drawing/2014/main" id="{95CEE5E6-3AA7-411A-9A5D-B22740BCD2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3091" y="2183753"/>
            <a:ext cx="4875645" cy="974116"/>
          </a:xfrm>
        </p:spPr>
        <p:txBody>
          <a:bodyPr lIns="324000" rIns="252000" anchor="t"/>
          <a:lstStyle>
            <a:lvl1pPr marL="0" indent="0"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defRPr sz="1800" b="0" cap="none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Plaats hier de naam van </a:t>
            </a:r>
            <a:br>
              <a:rPr lang="nl-NL" dirty="0"/>
            </a:br>
            <a:r>
              <a:rPr lang="nl-NL" dirty="0"/>
              <a:t>De spreker óf subtitel</a:t>
            </a:r>
            <a:endParaRPr lang="en-US" dirty="0"/>
          </a:p>
        </p:txBody>
      </p:sp>
      <p:sp>
        <p:nvSpPr>
          <p:cNvPr id="104" name="Tijdelijke aanduiding voor tekst 103">
            <a:extLst>
              <a:ext uri="{FF2B5EF4-FFF2-40B4-BE49-F238E27FC236}">
                <a16:creationId xmlns:a16="http://schemas.microsoft.com/office/drawing/2014/main" id="{C95E6A41-0DB4-405A-B296-ED86636C627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ijdelijke aanduiding voor dianummer 5">
            <a:extLst>
              <a:ext uri="{FF2B5EF4-FFF2-40B4-BE49-F238E27FC236}">
                <a16:creationId xmlns:a16="http://schemas.microsoft.com/office/drawing/2014/main" id="{D6A528FE-D3FB-4684-8AA2-43392FC2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8" name="logo">
            <a:extLst>
              <a:ext uri="{FF2B5EF4-FFF2-40B4-BE49-F238E27FC236}">
                <a16:creationId xmlns:a16="http://schemas.microsoft.com/office/drawing/2014/main" id="{015DE4C9-A669-4532-B6F4-5B35D18996E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488647" y="5863120"/>
            <a:ext cx="1195058" cy="475490"/>
          </a:xfrm>
          <a:blipFill>
            <a:blip r:embed="rId4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10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A9F8B797-7D29-405C-AA62-7DA8D2E9F83B}" type="datetime1">
              <a:rPr lang="nl-NL" smtClean="0"/>
              <a:t>29-10-2018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89370" y="-885712"/>
            <a:ext cx="161330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FOTO (100%)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1ADB3DF9-1775-4B02-BB3B-7CA5D783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5" name="logo">
            <a:extLst>
              <a:ext uri="{FF2B5EF4-FFF2-40B4-BE49-F238E27FC236}">
                <a16:creationId xmlns:a16="http://schemas.microsoft.com/office/drawing/2014/main" id="{1C294EEB-AB1D-44FF-A4CC-53F5D5556C6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488647" y="5863120"/>
            <a:ext cx="1195058" cy="475490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52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ZWAR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0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B7BF963E-A335-4EFC-96E2-BC5DDD288207}" type="datetime1">
              <a:rPr lang="nl-NL" smtClean="0"/>
              <a:t>29-10-2018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728033" y="-885712"/>
            <a:ext cx="2735979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ZWART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/>
            </a:lvl1pPr>
            <a:lvl2pPr marL="0" indent="0" algn="ctr">
              <a:buFont typeface="Arial" panose="020B0604020202020204" pitchFamily="34" charset="0"/>
              <a:buNone/>
              <a:defRPr/>
            </a:lvl2pPr>
            <a:lvl3pPr marL="0" indent="0" algn="ctr">
              <a:buFont typeface="Arial" panose="020B0604020202020204" pitchFamily="34" charset="0"/>
              <a:buNone/>
              <a:defRPr/>
            </a:lvl3pPr>
            <a:lvl4pPr marL="0" indent="0" algn="ctr">
              <a:buFont typeface="Arial" panose="020B0604020202020204" pitchFamily="34" charset="0"/>
              <a:buNone/>
              <a:defRPr/>
            </a:lvl4pPr>
            <a:lvl5pPr marL="0" indent="0" algn="ctr">
              <a:buFont typeface="Arial" panose="020B0604020202020204" pitchFamily="34" charset="0"/>
              <a:buNone/>
              <a:defRPr/>
            </a:lvl5pPr>
            <a:lvl6pPr algn="ctr">
              <a:defRPr sz="4000" b="0"/>
            </a:lvl6pPr>
          </a:lstStyle>
          <a:p>
            <a:pPr lvl="0"/>
            <a:r>
              <a:rPr lang="nl-NL" dirty="0"/>
              <a:t>‘’Plaats hier </a:t>
            </a:r>
            <a:br>
              <a:rPr lang="nl-NL" dirty="0"/>
            </a:br>
            <a:r>
              <a:rPr lang="nl-NL" dirty="0"/>
              <a:t>de citaat’’</a:t>
            </a:r>
          </a:p>
          <a:p>
            <a:pPr lvl="0"/>
            <a:r>
              <a:rPr lang="nl-NL" dirty="0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CC4936A4-A609-4DB4-B771-319DE399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6" name="logo">
            <a:extLst>
              <a:ext uri="{FF2B5EF4-FFF2-40B4-BE49-F238E27FC236}">
                <a16:creationId xmlns:a16="http://schemas.microsoft.com/office/drawing/2014/main" id="{E9BA8DFE-03A9-4CDF-8115-B888809DBFC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488647" y="5863120"/>
            <a:ext cx="1195058" cy="475490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22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WI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715CEF43-AFAE-4401-A83A-77818006065C}" type="datetime1">
              <a:rPr lang="nl-NL" smtClean="0"/>
              <a:t>29-10-2018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833351" y="-885712"/>
            <a:ext cx="252534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WIT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 b="0">
                <a:solidFill>
                  <a:schemeClr val="tx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‘’Plaats hier </a:t>
            </a:r>
            <a:br>
              <a:rPr lang="nl-NL" dirty="0"/>
            </a:br>
            <a:r>
              <a:rPr lang="nl-NL" dirty="0"/>
              <a:t>de citaat’’</a:t>
            </a:r>
          </a:p>
          <a:p>
            <a:pPr lvl="0"/>
            <a:r>
              <a:rPr lang="nl-NL" dirty="0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621E4A0F-D5B5-4E58-B6EA-4A7F4DFB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6" name="logo">
            <a:extLst>
              <a:ext uri="{FF2B5EF4-FFF2-40B4-BE49-F238E27FC236}">
                <a16:creationId xmlns:a16="http://schemas.microsoft.com/office/drawing/2014/main" id="{96298C12-614E-433B-94F7-B4AD482B2C4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488647" y="5863120"/>
            <a:ext cx="1195058" cy="475490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92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83364D3C-7064-4347-94A0-F2074AB9AB5B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78050" y="-885712"/>
            <a:ext cx="163593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ALLEEN 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926910" y="6337267"/>
              <a:ext cx="1126509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53EE96EE-7724-42F6-A3E5-18EEB734E169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28974" y="-885712"/>
            <a:ext cx="19340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VOORSTELLEN</a:t>
            </a:r>
          </a:p>
        </p:txBody>
      </p:sp>
      <p:grpSp>
        <p:nvGrpSpPr>
          <p:cNvPr id="164" name="Instructie">
            <a:extLst>
              <a:ext uri="{FF2B5EF4-FFF2-40B4-BE49-F238E27FC236}">
                <a16:creationId xmlns:a16="http://schemas.microsoft.com/office/drawing/2014/main" id="{37026B65-6948-43CC-8024-F1D2036974B0}"/>
              </a:ext>
            </a:extLst>
          </p:cNvPr>
          <p:cNvGrpSpPr/>
          <p:nvPr userDrawn="1"/>
        </p:nvGrpSpPr>
        <p:grpSpPr>
          <a:xfrm>
            <a:off x="12391601" y="0"/>
            <a:ext cx="3389661" cy="4934293"/>
            <a:chOff x="12391601" y="0"/>
            <a:chExt cx="3389661" cy="4934293"/>
          </a:xfrm>
        </p:grpSpPr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C9B20113-4759-48C1-9881-247CCBE98DD8}"/>
                </a:ext>
              </a:extLst>
            </p:cNvPr>
            <p:cNvGrpSpPr/>
            <p:nvPr userDrawn="1"/>
          </p:nvGrpSpPr>
          <p:grpSpPr>
            <a:xfrm>
              <a:off x="12757282" y="3250242"/>
              <a:ext cx="1499406" cy="678267"/>
              <a:chOff x="12757283" y="3120781"/>
              <a:chExt cx="1499406" cy="678267"/>
            </a:xfrm>
          </p:grpSpPr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70DE0F46-9A43-45A3-8280-BC629B8D4CC1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72B758CA-6448-4B27-B22A-73FD81A231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Tekstvak 193">
                <a:extLst>
                  <a:ext uri="{FF2B5EF4-FFF2-40B4-BE49-F238E27FC236}">
                    <a16:creationId xmlns:a16="http://schemas.microsoft.com/office/drawing/2014/main" id="{59C2BBDD-97DB-440D-B3CB-54C597D3A0B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95" name="Tekstvak 194">
                <a:extLst>
                  <a:ext uri="{FF2B5EF4-FFF2-40B4-BE49-F238E27FC236}">
                    <a16:creationId xmlns:a16="http://schemas.microsoft.com/office/drawing/2014/main" id="{771169D2-EFDC-4694-999E-2025DE9EE1B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96" name="Picture 3">
                <a:extLst>
                  <a:ext uri="{FF2B5EF4-FFF2-40B4-BE49-F238E27FC236}">
                    <a16:creationId xmlns:a16="http://schemas.microsoft.com/office/drawing/2014/main" id="{CEE1DA5C-2467-4252-BF64-A9345864D9D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7" name="Gelijkbenige driehoek 196">
                <a:extLst>
                  <a:ext uri="{FF2B5EF4-FFF2-40B4-BE49-F238E27FC236}">
                    <a16:creationId xmlns:a16="http://schemas.microsoft.com/office/drawing/2014/main" id="{2FBBEC4F-CD14-491C-B9AA-9B1D29FDF15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41E19F4-1ADB-48EB-B67D-27A2AF6F1D63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D5FC398C-269A-49E8-8A64-64AABDADF7A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04ED29EE-FBE0-4481-BE52-B2AB359E877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D33C010D-13CC-40D2-989B-508ADF8E07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C875A591-EBA0-45D6-870D-3BECA0D0F7B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ED9CEDED-7608-4099-B0F2-67CBCC83AE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CCE29130-9E34-487F-9106-B5FDF5C2150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2033FAF5-9A0C-4D5C-8A37-39CD78C82A8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166" name="Meer informatie">
              <a:extLst>
                <a:ext uri="{FF2B5EF4-FFF2-40B4-BE49-F238E27FC236}">
                  <a16:creationId xmlns:a16="http://schemas.microsoft.com/office/drawing/2014/main" id="{5526D891-AD8C-44F9-B187-13E5DCB2E139}"/>
                </a:ext>
              </a:extLst>
            </p:cNvPr>
            <p:cNvGrpSpPr/>
            <p:nvPr userDrawn="1"/>
          </p:nvGrpSpPr>
          <p:grpSpPr>
            <a:xfrm>
              <a:off x="12396764" y="4151020"/>
              <a:ext cx="3178515" cy="783273"/>
              <a:chOff x="-3741486" y="3386444"/>
              <a:chExt cx="3178515" cy="783273"/>
            </a:xfrm>
          </p:grpSpPr>
          <p:sp>
            <p:nvSpPr>
              <p:cNvPr id="189" name="Freeform 101">
                <a:extLst>
                  <a:ext uri="{FF2B5EF4-FFF2-40B4-BE49-F238E27FC236}">
                    <a16:creationId xmlns:a16="http://schemas.microsoft.com/office/drawing/2014/main" id="{59822D6C-2DC3-4442-8B3C-6AB767BA8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017B7CB-D89E-4BF0-9B2B-E247BA82C30C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2A731424-3861-43C3-84BC-130DD7142D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1E86F7E8-EC7E-4A7E-A896-C02C792D470C}"/>
                </a:ext>
              </a:extLst>
            </p:cNvPr>
            <p:cNvSpPr/>
            <p:nvPr userDrawn="1"/>
          </p:nvSpPr>
          <p:spPr>
            <a:xfrm>
              <a:off x="12397262" y="0"/>
              <a:ext cx="3384000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28E9221C-8038-4B14-ACE9-D6013B120CB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9" name="Rechte verbindingslijn 168">
              <a:extLst>
                <a:ext uri="{FF2B5EF4-FFF2-40B4-BE49-F238E27FC236}">
                  <a16:creationId xmlns:a16="http://schemas.microsoft.com/office/drawing/2014/main" id="{FE1259F2-AEF7-4D9F-AE3A-6934AB5C5D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0" name="Rechte verbindingslijn 169">
              <a:extLst>
                <a:ext uri="{FF2B5EF4-FFF2-40B4-BE49-F238E27FC236}">
                  <a16:creationId xmlns:a16="http://schemas.microsoft.com/office/drawing/2014/main" id="{CEE20EEE-ED28-4052-A0AD-3A088A2B73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2805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DFC1C346-65E6-4243-9117-B1B682C8F071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7386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AB8010CD-67EB-4078-9600-B83E442336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03313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595461CD-F1F7-4393-9666-BF029B65570F}"/>
                </a:ext>
              </a:extLst>
            </p:cNvPr>
            <p:cNvSpPr/>
            <p:nvPr userDrawn="1"/>
          </p:nvSpPr>
          <p:spPr>
            <a:xfrm>
              <a:off x="12391601" y="185652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0FDAC91-C6BF-4FDE-A982-5EA89D20698D}"/>
                </a:ext>
              </a:extLst>
            </p:cNvPr>
            <p:cNvSpPr/>
            <p:nvPr userDrawn="1"/>
          </p:nvSpPr>
          <p:spPr>
            <a:xfrm>
              <a:off x="12757282" y="1922587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58971AB1-AAD1-4B9D-A465-C72AE3198278}"/>
                </a:ext>
              </a:extLst>
            </p:cNvPr>
            <p:cNvGrpSpPr/>
            <p:nvPr userDrawn="1"/>
          </p:nvGrpSpPr>
          <p:grpSpPr>
            <a:xfrm>
              <a:off x="12757282" y="1291752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446B015-10CC-489B-8D8A-B269FA37F78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BEC7E7E7-6D1E-452C-A973-0161B7FF3D0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F476E58C-DA17-4829-9639-45B1E5C2373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1E88231B-ED42-41DF-9817-10466535CD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8D7C14C-0155-485C-BF6F-813CD9CA03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8EDE9A61-58F5-4B13-81DA-763FA00A2BA9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98693FD5-5435-465A-B94B-B97EA03C476E}"/>
                </a:ext>
              </a:extLst>
            </p:cNvPr>
            <p:cNvSpPr/>
            <p:nvPr userDrawn="1"/>
          </p:nvSpPr>
          <p:spPr>
            <a:xfrm>
              <a:off x="12391601" y="276807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4996E550-739C-44E7-BC89-8B6A974E3931}"/>
                </a:ext>
              </a:extLst>
            </p:cNvPr>
            <p:cNvSpPr/>
            <p:nvPr userDrawn="1"/>
          </p:nvSpPr>
          <p:spPr>
            <a:xfrm>
              <a:off x="12757283" y="2834141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8" name="Rechte verbindingslijn 177">
              <a:extLst>
                <a:ext uri="{FF2B5EF4-FFF2-40B4-BE49-F238E27FC236}">
                  <a16:creationId xmlns:a16="http://schemas.microsoft.com/office/drawing/2014/main" id="{60CBD64B-9E24-4FA3-8AD0-F6F9D151F9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64991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9" name="Groep 178">
              <a:extLst>
                <a:ext uri="{FF2B5EF4-FFF2-40B4-BE49-F238E27FC236}">
                  <a16:creationId xmlns:a16="http://schemas.microsoft.com/office/drawing/2014/main" id="{7683C293-9728-42E5-9ABE-07277D2DF1E8}"/>
                </a:ext>
              </a:extLst>
            </p:cNvPr>
            <p:cNvGrpSpPr/>
            <p:nvPr userDrawn="1"/>
          </p:nvGrpSpPr>
          <p:grpSpPr>
            <a:xfrm>
              <a:off x="12757282" y="2296644"/>
              <a:ext cx="825500" cy="209550"/>
              <a:chOff x="13504624" y="2444818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8D5780D4-F5E0-407B-963C-7404D8CC4966}"/>
                  </a:ext>
                </a:extLst>
              </p:cNvPr>
              <p:cNvSpPr/>
              <p:nvPr userDrawn="1"/>
            </p:nvSpPr>
            <p:spPr>
              <a:xfrm>
                <a:off x="13504624" y="2444818"/>
                <a:ext cx="825500" cy="2095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F7F962C-6A38-48ED-A896-E0092FDF5886}"/>
                  </a:ext>
                </a:extLst>
              </p:cNvPr>
              <p:cNvCxnSpPr/>
              <p:nvPr userDrawn="1"/>
            </p:nvCxnSpPr>
            <p:spPr>
              <a:xfrm>
                <a:off x="14155269" y="2477218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57C24AA2-E954-4575-9CA2-228AE45A5E70}"/>
                  </a:ext>
                </a:extLst>
              </p:cNvPr>
              <p:cNvSpPr/>
              <p:nvPr userDrawn="1"/>
            </p:nvSpPr>
            <p:spPr>
              <a:xfrm rot="10800000">
                <a:off x="14196089" y="2528872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6" name="foto">
            <a:extLst>
              <a:ext uri="{FF2B5EF4-FFF2-40B4-BE49-F238E27FC236}">
                <a16:creationId xmlns:a16="http://schemas.microsoft.com/office/drawing/2014/main" id="{CB6B8576-11F8-41EC-8333-F7B206A9E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5244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7" name="foto">
            <a:extLst>
              <a:ext uri="{FF2B5EF4-FFF2-40B4-BE49-F238E27FC236}">
                <a16:creationId xmlns:a16="http://schemas.microsoft.com/office/drawing/2014/main" id="{93B9B46A-56EE-4744-A5B8-9CD0C972CCD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377953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8" name="foto">
            <a:extLst>
              <a:ext uri="{FF2B5EF4-FFF2-40B4-BE49-F238E27FC236}">
                <a16:creationId xmlns:a16="http://schemas.microsoft.com/office/drawing/2014/main" id="{147DEBB2-F750-4BC5-8734-F564106F3DB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26121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9" name="foto">
            <a:extLst>
              <a:ext uri="{FF2B5EF4-FFF2-40B4-BE49-F238E27FC236}">
                <a16:creationId xmlns:a16="http://schemas.microsoft.com/office/drawing/2014/main" id="{92997DD6-3C3E-4D4F-A561-2FBB6E2CB16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074288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11" name="tekst">
            <a:extLst>
              <a:ext uri="{FF2B5EF4-FFF2-40B4-BE49-F238E27FC236}">
                <a16:creationId xmlns:a16="http://schemas.microsoft.com/office/drawing/2014/main" id="{A2E8DCEB-4330-49AA-A7C5-2DAED7A4A97B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525244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16" name="tekst">
            <a:extLst>
              <a:ext uri="{FF2B5EF4-FFF2-40B4-BE49-F238E27FC236}">
                <a16:creationId xmlns:a16="http://schemas.microsoft.com/office/drawing/2014/main" id="{44DC3E61-1D5A-478B-BF82-E05E5C3AB0A1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3368870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18" name="tekst">
            <a:extLst>
              <a:ext uri="{FF2B5EF4-FFF2-40B4-BE49-F238E27FC236}">
                <a16:creationId xmlns:a16="http://schemas.microsoft.com/office/drawing/2014/main" id="{C12A6F54-7562-4C5D-846B-87E626458C4F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>
            <a:off x="6217038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20" name="tekst">
            <a:extLst>
              <a:ext uri="{FF2B5EF4-FFF2-40B4-BE49-F238E27FC236}">
                <a16:creationId xmlns:a16="http://schemas.microsoft.com/office/drawing/2014/main" id="{ABCBA0F9-0F97-45BB-B6DE-999D743635EB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>
            <a:off x="9069747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6B210676-552F-4B28-9F20-5CBEE02D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562" y="272177"/>
            <a:ext cx="111663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63" name="Onder balkje">
            <a:extLst>
              <a:ext uri="{FF2B5EF4-FFF2-40B4-BE49-F238E27FC236}">
                <a16:creationId xmlns:a16="http://schemas.microsoft.com/office/drawing/2014/main" id="{EB382FCD-9C8B-4F18-B37B-29CA0F43C41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64" name="GRID" hidden="1">
            <a:extLst>
              <a:ext uri="{FF2B5EF4-FFF2-40B4-BE49-F238E27FC236}">
                <a16:creationId xmlns:a16="http://schemas.microsoft.com/office/drawing/2014/main" id="{EB75E045-9B2F-4037-8D43-019C3B8DAD0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9DA70BBF-1A70-4CE9-B92D-91AAD3DF13D4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550D5FBA-5290-4AF6-AA22-20F04180A37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2FE5C9DA-7391-4773-96D0-665A34E0478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38AD4748-BAAA-4B2B-B4E6-3A1492B4BCF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A9941525-5D0D-4509-8ECE-B747140CB04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681D3A7-95CC-4CEF-BFAB-79DF1FCD556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0A5F06F-78F5-4257-84E5-7835A22AE4B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13835FFF-2F9E-4252-9978-9DB584EF03B9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877A95CF-E943-452F-98FE-320623CE6607}"/>
                </a:ext>
              </a:extLst>
            </p:cNvPr>
            <p:cNvSpPr/>
            <p:nvPr userDrawn="1"/>
          </p:nvSpPr>
          <p:spPr>
            <a:xfrm>
              <a:off x="8828730" y="0"/>
              <a:ext cx="24555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98B73A68-CF05-4530-9622-5D3A615F068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5A617AD-4F36-41FD-AF6E-A16FCEFFA38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DA7579D0-E164-4569-B5C8-5731FCF6986E}"/>
                </a:ext>
              </a:extLst>
            </p:cNvPr>
            <p:cNvSpPr/>
            <p:nvPr userDrawn="1"/>
          </p:nvSpPr>
          <p:spPr>
            <a:xfrm>
              <a:off x="5980561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21553237-0241-4E78-B12B-1AC9DE9554B5}"/>
                </a:ext>
              </a:extLst>
            </p:cNvPr>
            <p:cNvSpPr/>
            <p:nvPr userDrawn="1"/>
          </p:nvSpPr>
          <p:spPr>
            <a:xfrm>
              <a:off x="3136756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042FC887-2C74-4586-A11E-0965BADF5F84}"/>
                </a:ext>
              </a:extLst>
            </p:cNvPr>
            <p:cNvSpPr/>
            <p:nvPr userDrawn="1"/>
          </p:nvSpPr>
          <p:spPr>
            <a:xfrm>
              <a:off x="0" y="4284370"/>
              <a:ext cx="12192000" cy="24647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6" name="Tijdelijke aanduiding voor dianummer 5">
            <a:extLst>
              <a:ext uri="{FF2B5EF4-FFF2-40B4-BE49-F238E27FC236}">
                <a16:creationId xmlns:a16="http://schemas.microsoft.com/office/drawing/2014/main" id="{3CFA51F5-599C-4898-83AB-6D5F2884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59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-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8516D6A5-529C-4A2F-9EF7-A2B647F1C54E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Plaats hier de CC-BY tekst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534272" y="-885712"/>
            <a:ext cx="112348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CC-BY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ijdelijke aanduiding voor tekst 44">
            <a:extLst>
              <a:ext uri="{FF2B5EF4-FFF2-40B4-BE49-F238E27FC236}">
                <a16:creationId xmlns:a16="http://schemas.microsoft.com/office/drawing/2014/main" id="{2625E133-5B44-43E9-8CFC-FA46765B91E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10691963" y="5463172"/>
            <a:ext cx="899703" cy="394157"/>
          </a:xfrm>
          <a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307" r="2307"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E6A3CE52-E5F7-4B4F-85AC-CD549AB4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33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ver Logo">
            <a:extLst>
              <a:ext uri="{FF2B5EF4-FFF2-40B4-BE49-F238E27FC236}">
                <a16:creationId xmlns:a16="http://schemas.microsoft.com/office/drawing/2014/main" id="{BFE3F2DF-F973-4BC9-A966-72782954493A}"/>
              </a:ext>
            </a:extLst>
          </p:cNvPr>
          <p:cNvSpPr/>
          <p:nvPr userDrawn="1"/>
        </p:nvSpPr>
        <p:spPr>
          <a:xfrm>
            <a:off x="10464800" y="5725024"/>
            <a:ext cx="1727200" cy="10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foto">
            <a:extLst>
              <a:ext uri="{FF2B5EF4-FFF2-40B4-BE49-F238E27FC236}">
                <a16:creationId xmlns:a16="http://schemas.microsoft.com/office/drawing/2014/main" id="{9FA4FBC7-DF59-4250-B300-46C73F5387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FC73CD82-1D46-4D68-A265-F825BBCF0C74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41" name="Tijdelijke aanduiding voor tekst 4">
            <a:extLst>
              <a:ext uri="{FF2B5EF4-FFF2-40B4-BE49-F238E27FC236}">
                <a16:creationId xmlns:a16="http://schemas.microsoft.com/office/drawing/2014/main" id="{97D94EDB-F9CC-42E2-BBE0-51B1FA517548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0839" y="3264255"/>
            <a:ext cx="4347528" cy="2135167"/>
          </a:xfrm>
          <a:prstGeom prst="roundRect">
            <a:avLst>
              <a:gd name="adj" fmla="val 736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612000" tIns="180000" rIns="180000" bIns="252000" anchor="ctr" anchorCtr="0"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B9D02996-54AC-4166-B627-2F4362DC0176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wolk">
            <a:extLst>
              <a:ext uri="{FF2B5EF4-FFF2-40B4-BE49-F238E27FC236}">
                <a16:creationId xmlns:a16="http://schemas.microsoft.com/office/drawing/2014/main" id="{2E9579D3-4F63-4CAB-810A-D59D90415FF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4875645" cy="2320893"/>
          </a:xfrm>
          <a:blipFill dpi="0"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nl-NL" dirty="0"/>
              <a:t>Plaats hier de afsluitingszin</a:t>
            </a:r>
          </a:p>
        </p:txBody>
      </p:sp>
      <p:sp>
        <p:nvSpPr>
          <p:cNvPr id="28" name="Tijdelijke aanduiding voor dianummer 5">
            <a:extLst>
              <a:ext uri="{FF2B5EF4-FFF2-40B4-BE49-F238E27FC236}">
                <a16:creationId xmlns:a16="http://schemas.microsoft.com/office/drawing/2014/main" id="{B715D031-E29A-40E5-9F78-94BB56E8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27" name="tekst">
            <a:extLst>
              <a:ext uri="{FF2B5EF4-FFF2-40B4-BE49-F238E27FC236}">
                <a16:creationId xmlns:a16="http://schemas.microsoft.com/office/drawing/2014/main" id="{48EC4A08-27AE-4FB4-BF24-48B8321D39D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71062" y="3443305"/>
            <a:ext cx="3200400" cy="261257"/>
          </a:xfrm>
        </p:spPr>
        <p:txBody>
          <a:bodyPr vert="horz" wrap="none" anchor="t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Naam + achternaam</a:t>
            </a:r>
          </a:p>
          <a:p>
            <a:pPr lvl="0"/>
            <a:endParaRPr lang="nl-NL" noProof="0" dirty="0"/>
          </a:p>
        </p:txBody>
      </p:sp>
      <p:sp>
        <p:nvSpPr>
          <p:cNvPr id="31" name="tekst">
            <a:extLst>
              <a:ext uri="{FF2B5EF4-FFF2-40B4-BE49-F238E27FC236}">
                <a16:creationId xmlns:a16="http://schemas.microsoft.com/office/drawing/2014/main" id="{3DD2758F-58F6-46DA-B775-49E492EA5E31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>
            <a:off x="1571062" y="3949026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dirty="0"/>
              <a:t>E-mail:</a:t>
            </a:r>
          </a:p>
        </p:txBody>
      </p:sp>
      <p:sp>
        <p:nvSpPr>
          <p:cNvPr id="32" name="tekst">
            <a:extLst>
              <a:ext uri="{FF2B5EF4-FFF2-40B4-BE49-F238E27FC236}">
                <a16:creationId xmlns:a16="http://schemas.microsoft.com/office/drawing/2014/main" id="{22BAB6AC-1F1A-4629-A2B9-2D3448E852CA}"/>
              </a:ext>
            </a:extLst>
          </p:cNvPr>
          <p:cNvSpPr>
            <a:spLocks noGrp="1"/>
          </p:cNvSpPr>
          <p:nvPr>
            <p:ph type="body" orient="vert" idx="69" hasCustomPrompt="1"/>
          </p:nvPr>
        </p:nvSpPr>
        <p:spPr>
          <a:xfrm>
            <a:off x="1571062" y="4454747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Website:</a:t>
            </a:r>
          </a:p>
        </p:txBody>
      </p:sp>
      <p:sp>
        <p:nvSpPr>
          <p:cNvPr id="33" name="tekst">
            <a:extLst>
              <a:ext uri="{FF2B5EF4-FFF2-40B4-BE49-F238E27FC236}">
                <a16:creationId xmlns:a16="http://schemas.microsoft.com/office/drawing/2014/main" id="{7C6CD6BC-119A-49EB-9D8D-3794C25113CE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1571062" y="4960468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dirty="0" err="1"/>
              <a:t>Social</a:t>
            </a:r>
            <a:r>
              <a:rPr lang="nl-NL" dirty="0"/>
              <a:t> media: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A87B61-A945-41B1-9F67-1FAE779BF38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Samen aanjagen van vernieuwing</a:t>
            </a:r>
          </a:p>
        </p:txBody>
      </p:sp>
      <p:sp>
        <p:nvSpPr>
          <p:cNvPr id="30" name="logo">
            <a:extLst>
              <a:ext uri="{FF2B5EF4-FFF2-40B4-BE49-F238E27FC236}">
                <a16:creationId xmlns:a16="http://schemas.microsoft.com/office/drawing/2014/main" id="{797D0CC9-8466-4E20-B6A4-FCCC3AC8478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88647" y="5863120"/>
            <a:ext cx="1195058" cy="475490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14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A109DE8-DE3B-4ABF-AE26-4E37A56FDB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">
            <a:extLst>
              <a:ext uri="{FF2B5EF4-FFF2-40B4-BE49-F238E27FC236}">
                <a16:creationId xmlns:a16="http://schemas.microsoft.com/office/drawing/2014/main" id="{6992082D-EDB3-45DF-96CC-F7B5BC4AC3C2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8" name="Tijdelijke aanduiding voor tekst 41">
            <a:extLst>
              <a:ext uri="{FF2B5EF4-FFF2-40B4-BE49-F238E27FC236}">
                <a16:creationId xmlns:a16="http://schemas.microsoft.com/office/drawing/2014/main" id="{9F83E9FC-067F-4F18-B24E-EFC2BDBB5372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4C80A36-B777-41EB-8184-7E721556A3D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Samen aanjagen van vernieuwing</a:t>
            </a:r>
          </a:p>
        </p:txBody>
      </p:sp>
      <p:sp>
        <p:nvSpPr>
          <p:cNvPr id="7" name="logo">
            <a:extLst>
              <a:ext uri="{FF2B5EF4-FFF2-40B4-BE49-F238E27FC236}">
                <a16:creationId xmlns:a16="http://schemas.microsoft.com/office/drawing/2014/main" id="{744DD030-E1FA-447E-BE14-8389940B3F1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88647" y="5863120"/>
            <a:ext cx="1195058" cy="475490"/>
          </a:xfrm>
          <a:blipFill>
            <a:blip r:embed="rId2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87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STRUCTIES: Feedback aanlev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8BDCCE3-C9BF-43FB-A9C6-0E04BD088A9A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5ECD5CE-F4FE-452A-951F-2EABB08FF745}"/>
              </a:ext>
            </a:extLst>
          </p:cNvPr>
          <p:cNvSpPr/>
          <p:nvPr userDrawn="1"/>
        </p:nvSpPr>
        <p:spPr>
          <a:xfrm>
            <a:off x="701536" y="1571501"/>
            <a:ext cx="10800649" cy="435649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nl-NL" sz="1200" kern="1200" cap="none" baseline="0" dirty="0">
                <a:solidFill>
                  <a:srgbClr val="303E48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Beste,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Bij PPT Solutions communiceren we feedback met opmerkingen in PowerPoint.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Wanneer u feedback heeft wat betrekking heeft op een dia in de presentatie, ga dan naar de desbetreffende dia en volg de volgende stappen: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nl-NL" sz="100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nl-NL" sz="100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nl-NL" sz="6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200" dirty="0">
                <a:solidFill>
                  <a:srgbClr val="303E48"/>
                </a:solidFill>
                <a:ea typeface="Open Sans" panose="020B0606030504020204" pitchFamily="34" charset="0"/>
                <a:cs typeface="Calibri" panose="020F0502020204030204" pitchFamily="34" charset="0"/>
              </a:rPr>
              <a:t>Antwoorden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Deze stappen kunt u uitvoeren door de gehele presentatie en eventueel ook antwoord geven op onze communicatie via opmerkingen.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 volgende stappen kunt u uitvoeren om antwoord te geven op evt. opmerkingen of om naar de vorige/volgende opmerking in de presentatie te gaan: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1861E7F-88C7-473E-BB0F-FA4E34696DC8}"/>
              </a:ext>
            </a:extLst>
          </p:cNvPr>
          <p:cNvSpPr txBox="1"/>
          <p:nvPr userDrawn="1"/>
        </p:nvSpPr>
        <p:spPr>
          <a:xfrm>
            <a:off x="1110428" y="2257839"/>
            <a:ext cx="4833347" cy="265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Boven in je scherm, in de werkbalk, selecteer je het tabje </a:t>
            </a: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‘Invoegen’.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BA1FBF8-EDEA-4039-80A7-6A6D27B61A77}"/>
              </a:ext>
            </a:extLst>
          </p:cNvPr>
          <p:cNvSpPr/>
          <p:nvPr userDrawn="1"/>
        </p:nvSpPr>
        <p:spPr>
          <a:xfrm>
            <a:off x="696791" y="2246539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3F83BE3-9CA0-4122-9961-95A5A0F3FB2F}"/>
              </a:ext>
            </a:extLst>
          </p:cNvPr>
          <p:cNvSpPr txBox="1"/>
          <p:nvPr userDrawn="1"/>
        </p:nvSpPr>
        <p:spPr>
          <a:xfrm>
            <a:off x="1110428" y="2737815"/>
            <a:ext cx="4833347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Klik op de knop </a:t>
            </a: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‘Nieuwe opmerking’.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3B50A4B-4773-40A6-9AEE-E193D4DB9BD6}"/>
              </a:ext>
            </a:extLst>
          </p:cNvPr>
          <p:cNvSpPr/>
          <p:nvPr userDrawn="1"/>
        </p:nvSpPr>
        <p:spPr>
          <a:xfrm>
            <a:off x="696791" y="2737815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5A583B3-D2D1-4BE9-BBE4-D44D8D9A7829}"/>
              </a:ext>
            </a:extLst>
          </p:cNvPr>
          <p:cNvSpPr txBox="1"/>
          <p:nvPr userDrawn="1"/>
        </p:nvSpPr>
        <p:spPr>
          <a:xfrm>
            <a:off x="1110428" y="3233318"/>
            <a:ext cx="5682125" cy="2914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Er verschijnt nu een klein spreekwolkje op de slide en het venster voor opmerkingen opent zich aan de zijkant.</a:t>
            </a:r>
          </a:p>
          <a:p>
            <a:pPr>
              <a:lnSpc>
                <a:spcPct val="90000"/>
              </a:lnSpc>
            </a:pP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Typ uw feedback in het tekst vak in het venster voor opmerkingen.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60169D40-BEF8-4387-83A6-C6929733956F}"/>
              </a:ext>
            </a:extLst>
          </p:cNvPr>
          <p:cNvSpPr/>
          <p:nvPr userDrawn="1"/>
        </p:nvSpPr>
        <p:spPr>
          <a:xfrm>
            <a:off x="696791" y="3229091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E13452B-4695-4201-9D3E-FE4710058DAD}"/>
              </a:ext>
            </a:extLst>
          </p:cNvPr>
          <p:cNvSpPr txBox="1"/>
          <p:nvPr userDrawn="1"/>
        </p:nvSpPr>
        <p:spPr>
          <a:xfrm>
            <a:off x="1110428" y="3727984"/>
            <a:ext cx="7306977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Wanneer u dit gedaan heeft, kunt u het spreekwolkje op de juiste plaats op de dia slepen. </a:t>
            </a:r>
            <a:b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Zo is het voor ons duidelijk op welk deel van de content, op de dia, uw feedback betrekking heeft.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0430919E-F44F-41DD-AA27-86E0AF4DA393}"/>
              </a:ext>
            </a:extLst>
          </p:cNvPr>
          <p:cNvSpPr/>
          <p:nvPr userDrawn="1"/>
        </p:nvSpPr>
        <p:spPr>
          <a:xfrm>
            <a:off x="696791" y="3720367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587EF602-1221-4BFF-A78D-D21811EE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8" y="2277214"/>
            <a:ext cx="1559400" cy="22668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9FD1223-36F2-4602-9ED2-BF6CE709E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8968" y="2742209"/>
            <a:ext cx="320762" cy="27924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A47B09D0-1011-4094-9BD6-47AA32F6E1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9" y="3722858"/>
            <a:ext cx="1479282" cy="61833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4DDB7AA-B57B-4920-A599-25DFA4AAB1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8" y="3220295"/>
            <a:ext cx="320761" cy="30562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EE915324-D06A-478B-93D5-83A134A056FD}"/>
              </a:ext>
            </a:extLst>
          </p:cNvPr>
          <p:cNvGrpSpPr/>
          <p:nvPr userDrawn="1"/>
        </p:nvGrpSpPr>
        <p:grpSpPr>
          <a:xfrm>
            <a:off x="1110427" y="5258975"/>
            <a:ext cx="10532368" cy="787562"/>
            <a:chOff x="1020056" y="4938095"/>
            <a:chExt cx="10513169" cy="787562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AB0E6B07-548D-4AEF-98FB-B988F9B5D7B3}"/>
                </a:ext>
              </a:extLst>
            </p:cNvPr>
            <p:cNvSpPr txBox="1"/>
            <p:nvPr/>
          </p:nvSpPr>
          <p:spPr>
            <a:xfrm>
              <a:off x="1020057" y="4938095"/>
              <a:ext cx="10513168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Wanneer het venster voor opmerkingen is geopend en u een opmerking van PPT Solutions ziet staan, Kunt u antwoorden door</a:t>
              </a:r>
              <a:b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nl-NL" sz="1000" b="1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Onder de opmerking, waar een tekst vak staat met de beschrijving ‘Beantwoorden’, uw antwoord te typen.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187A5F29-E9CF-4EB3-A213-AD472362AFB1}"/>
                </a:ext>
              </a:extLst>
            </p:cNvPr>
            <p:cNvSpPr txBox="1"/>
            <p:nvPr/>
          </p:nvSpPr>
          <p:spPr>
            <a:xfrm>
              <a:off x="1020056" y="5437625"/>
              <a:ext cx="10513168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Wanneer het venster voor opmerkingen is geopend zijn in de rechter bovenhoek twee knopjes zichtbaar.</a:t>
              </a:r>
              <a:b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nl-NL" sz="1000" b="1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Met het linker knopje gaat u naar de vorige opmerking in de presentatie en met het rechter knopje gaat u naar de volgende.</a:t>
              </a:r>
            </a:p>
          </p:txBody>
        </p:sp>
      </p:grp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F1F51A0F-D8F8-4EFF-9A8D-768629090D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8968" y="5235698"/>
            <a:ext cx="1086516" cy="342308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E485764C-C5AF-4E48-AAE8-FC597546EDE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9" y="5727700"/>
            <a:ext cx="599218" cy="338072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sp>
        <p:nvSpPr>
          <p:cNvPr id="25" name="Tijdelijke aanduiding voor tekst 58">
            <a:extLst>
              <a:ext uri="{FF2B5EF4-FFF2-40B4-BE49-F238E27FC236}">
                <a16:creationId xmlns:a16="http://schemas.microsoft.com/office/drawing/2014/main" id="{B1985646-E81E-4957-B2CC-8894AB5E6FB5}"/>
              </a:ext>
            </a:extLst>
          </p:cNvPr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dirty="0">
              <a:latin typeface="+mn-lt"/>
            </a:endParaRP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58684138-372F-48E9-B7E1-240B06E9D5D5}"/>
              </a:ext>
            </a:extLst>
          </p:cNvPr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4475DE2B-F287-4540-9128-84BFA16D5AD5}"/>
              </a:ext>
            </a:extLst>
          </p:cNvPr>
          <p:cNvSpPr/>
          <p:nvPr userDrawn="1"/>
        </p:nvSpPr>
        <p:spPr>
          <a:xfrm>
            <a:off x="706702" y="5258338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ACA1C6D5-4835-4AD0-BD3A-9295F029E75B}"/>
              </a:ext>
            </a:extLst>
          </p:cNvPr>
          <p:cNvSpPr/>
          <p:nvPr userDrawn="1"/>
        </p:nvSpPr>
        <p:spPr>
          <a:xfrm>
            <a:off x="706702" y="5749614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9F6F05C-1320-4D33-9FEF-3A6ACA0B215F}"/>
              </a:ext>
            </a:extLst>
          </p:cNvPr>
          <p:cNvCxnSpPr>
            <a:cxnSpLocks/>
          </p:cNvCxnSpPr>
          <p:nvPr userDrawn="1"/>
        </p:nvCxnSpPr>
        <p:spPr>
          <a:xfrm>
            <a:off x="698500" y="2636193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DFC2F157-26F3-4969-8B80-F6EF53C93B42}"/>
              </a:ext>
            </a:extLst>
          </p:cNvPr>
          <p:cNvCxnSpPr>
            <a:cxnSpLocks/>
          </p:cNvCxnSpPr>
          <p:nvPr userDrawn="1"/>
        </p:nvCxnSpPr>
        <p:spPr>
          <a:xfrm>
            <a:off x="698500" y="3127469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61F68AA0-30E5-40EE-BD98-0F1CEE6D6F18}"/>
              </a:ext>
            </a:extLst>
          </p:cNvPr>
          <p:cNvCxnSpPr>
            <a:cxnSpLocks/>
          </p:cNvCxnSpPr>
          <p:nvPr userDrawn="1"/>
        </p:nvCxnSpPr>
        <p:spPr>
          <a:xfrm>
            <a:off x="698500" y="3618745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EBDC20EA-15F9-4C61-947D-EB6E0BC056DD}"/>
              </a:ext>
            </a:extLst>
          </p:cNvPr>
          <p:cNvCxnSpPr>
            <a:cxnSpLocks/>
          </p:cNvCxnSpPr>
          <p:nvPr userDrawn="1"/>
        </p:nvCxnSpPr>
        <p:spPr>
          <a:xfrm>
            <a:off x="698500" y="4445304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B1267E48-345D-404C-A92D-761EE1D4EAB3}"/>
              </a:ext>
            </a:extLst>
          </p:cNvPr>
          <p:cNvCxnSpPr>
            <a:cxnSpLocks/>
          </p:cNvCxnSpPr>
          <p:nvPr userDrawn="1"/>
        </p:nvCxnSpPr>
        <p:spPr>
          <a:xfrm>
            <a:off x="707612" y="5647992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D458CE1D-651B-4ADC-B561-1BC3F3C45D82}"/>
              </a:ext>
            </a:extLst>
          </p:cNvPr>
          <p:cNvCxnSpPr>
            <a:cxnSpLocks/>
          </p:cNvCxnSpPr>
          <p:nvPr userDrawn="1"/>
        </p:nvCxnSpPr>
        <p:spPr>
          <a:xfrm>
            <a:off x="707612" y="6139268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505E2C39-D0C8-4180-83C4-69FC98D3B3E7}"/>
              </a:ext>
            </a:extLst>
          </p:cNvPr>
          <p:cNvSpPr txBox="1"/>
          <p:nvPr userDrawn="1"/>
        </p:nvSpPr>
        <p:spPr>
          <a:xfrm>
            <a:off x="693962" y="701501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b="0" dirty="0">
                <a:solidFill>
                  <a:srgbClr val="0096A5"/>
                </a:solidFill>
                <a:latin typeface="+mj-lt"/>
              </a:rPr>
              <a:t>Feedback aanleveren</a:t>
            </a:r>
            <a:endParaRPr lang="en-US" sz="2400" b="0" dirty="0">
              <a:solidFill>
                <a:srgbClr val="0096A5"/>
              </a:solidFill>
              <a:latin typeface="+mj-lt"/>
            </a:endParaRPr>
          </a:p>
        </p:txBody>
      </p:sp>
      <p:sp>
        <p:nvSpPr>
          <p:cNvPr id="39" name="Vrije vorm 308">
            <a:extLst>
              <a:ext uri="{FF2B5EF4-FFF2-40B4-BE49-F238E27FC236}">
                <a16:creationId xmlns:a16="http://schemas.microsoft.com/office/drawing/2014/main" id="{6750858D-5CE8-4E8F-913D-B7E3DD4F2446}"/>
              </a:ext>
            </a:extLst>
          </p:cNvPr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 noProof="0" dirty="0">
              <a:solidFill>
                <a:prstClr val="black"/>
              </a:solidFill>
            </a:endParaRPr>
          </a:p>
        </p:txBody>
      </p:sp>
      <p:sp>
        <p:nvSpPr>
          <p:cNvPr id="35" name="Rechthoek 34">
            <a:hlinkClick r:id="rId8"/>
            <a:extLst>
              <a:ext uri="{FF2B5EF4-FFF2-40B4-BE49-F238E27FC236}">
                <a16:creationId xmlns:a16="http://schemas.microsoft.com/office/drawing/2014/main" id="{B785C515-30AB-4B34-97F6-6198ACD43D90}"/>
              </a:ext>
            </a:extLst>
          </p:cNvPr>
          <p:cNvSpPr/>
          <p:nvPr userDrawn="1"/>
        </p:nvSpPr>
        <p:spPr>
          <a:xfrm>
            <a:off x="10208368" y="-1"/>
            <a:ext cx="1983633" cy="199721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4A462FA7-CAC1-4228-B85C-1CAE28159A26}"/>
              </a:ext>
            </a:extLst>
          </p:cNvPr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 dirty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Feedback aanleveren</a:t>
            </a:r>
          </a:p>
        </p:txBody>
      </p:sp>
    </p:spTree>
    <p:extLst>
      <p:ext uri="{BB962C8B-B14F-4D97-AF65-F5344CB8AC3E}">
        <p14:creationId xmlns:p14="http://schemas.microsoft.com/office/powerpoint/2010/main" val="2200966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ES: Video instruc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hthoek 10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 dirty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YouTube links</a:t>
            </a:r>
          </a:p>
        </p:txBody>
      </p:sp>
      <p:grpSp>
        <p:nvGrpSpPr>
          <p:cNvPr id="9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10" name="Rechthoek 9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3" name="Rechthoek 12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0" y="2582251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0" y="4795817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</p:grp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2400" b="0" kern="1200" cap="all" baseline="0" noProof="0" dirty="0">
                <a:solidFill>
                  <a:srgbClr val="0096A5"/>
                </a:solidFill>
                <a:latin typeface="+mj-lt"/>
                <a:ea typeface="+mj-ea"/>
                <a:cs typeface="+mj-cs"/>
              </a:rPr>
              <a:t>Video instructies – YouTube links</a:t>
            </a:r>
          </a:p>
        </p:txBody>
      </p:sp>
      <p:cxnSp>
        <p:nvCxnSpPr>
          <p:cNvPr id="49" name="Rechte verbindingslijn 48"/>
          <p:cNvCxnSpPr/>
          <p:nvPr userDrawn="1"/>
        </p:nvCxnSpPr>
        <p:spPr>
          <a:xfrm>
            <a:off x="3394123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 userDrawn="1"/>
        </p:nvCxnSpPr>
        <p:spPr>
          <a:xfrm>
            <a:off x="6094285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cxnSpLocks/>
          </p:cNvCxnSpPr>
          <p:nvPr userDrawn="1"/>
        </p:nvCxnSpPr>
        <p:spPr>
          <a:xfrm flipH="1">
            <a:off x="672268" y="3879057"/>
            <a:ext cx="8122180" cy="0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H2">
            <a:hlinkClick r:id="" action="ppaction://noaction"/>
          </p:cNvPr>
          <p:cNvSpPr txBox="1"/>
          <p:nvPr userDrawn="1"/>
        </p:nvSpPr>
        <p:spPr>
          <a:xfrm>
            <a:off x="1031406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noProof="0" dirty="0">
                <a:solidFill>
                  <a:srgbClr val="44546A"/>
                </a:solidFill>
                <a:latin typeface="Oswald" panose="02000503000000000000" pitchFamily="2" charset="0"/>
              </a:rPr>
              <a:t>Werken met Tekst Niveaus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l-NL" sz="10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https://youtu.be/hM16rifWsjU</a:t>
            </a:r>
          </a:p>
        </p:txBody>
      </p:sp>
      <p:sp>
        <p:nvSpPr>
          <p:cNvPr id="72" name="H2">
            <a:hlinkClick r:id="" action="ppaction://noaction"/>
          </p:cNvPr>
          <p:cNvSpPr txBox="1"/>
          <p:nvPr userDrawn="1"/>
        </p:nvSpPr>
        <p:spPr>
          <a:xfrm>
            <a:off x="3781120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Afbeeldingen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https://youtu.be/09yTK-OTEPA</a:t>
            </a:r>
          </a:p>
        </p:txBody>
      </p:sp>
      <p:sp>
        <p:nvSpPr>
          <p:cNvPr id="73" name="H2">
            <a:hlinkClick r:id="" action="ppaction://noaction"/>
          </p:cNvPr>
          <p:cNvSpPr txBox="1"/>
          <p:nvPr userDrawn="1"/>
        </p:nvSpPr>
        <p:spPr>
          <a:xfrm>
            <a:off x="6481282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Grafieken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https://youtu.be/fbByse1_RSY</a:t>
            </a:r>
          </a:p>
        </p:txBody>
      </p:sp>
      <p:grpSp>
        <p:nvGrpSpPr>
          <p:cNvPr id="79" name="Grafiek icoon"/>
          <p:cNvGrpSpPr/>
          <p:nvPr userDrawn="1"/>
        </p:nvGrpSpPr>
        <p:grpSpPr>
          <a:xfrm>
            <a:off x="7264959" y="2184002"/>
            <a:ext cx="358817" cy="389873"/>
            <a:chOff x="12468049" y="1754144"/>
            <a:chExt cx="339072" cy="369091"/>
          </a:xfrm>
        </p:grpSpPr>
        <p:sp>
          <p:nvSpPr>
            <p:cNvPr id="80" name="Rechthoek 79"/>
            <p:cNvSpPr/>
            <p:nvPr/>
          </p:nvSpPr>
          <p:spPr>
            <a:xfrm>
              <a:off x="12468049" y="1869625"/>
              <a:ext cx="92751" cy="253609"/>
            </a:xfrm>
            <a:prstGeom prst="rect">
              <a:avLst/>
            </a:prstGeom>
            <a:solidFill>
              <a:srgbClr val="4D8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1" name="Rechthoek 80"/>
            <p:cNvSpPr/>
            <p:nvPr/>
          </p:nvSpPr>
          <p:spPr>
            <a:xfrm>
              <a:off x="12590223" y="1754144"/>
              <a:ext cx="92751" cy="369091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2" name="Rechthoek 81"/>
            <p:cNvSpPr/>
            <p:nvPr/>
          </p:nvSpPr>
          <p:spPr>
            <a:xfrm>
              <a:off x="12714370" y="1836322"/>
              <a:ext cx="92751" cy="286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sp>
        <p:nvSpPr>
          <p:cNvPr id="83" name="H2">
            <a:hlinkClick r:id="" action="ppaction://noaction"/>
          </p:cNvPr>
          <p:cNvSpPr txBox="1"/>
          <p:nvPr userDrawn="1"/>
        </p:nvSpPr>
        <p:spPr>
          <a:xfrm>
            <a:off x="1066304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Tabellen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https://youtu.be/IIjbiKAotek</a:t>
            </a:r>
          </a:p>
        </p:txBody>
      </p:sp>
      <p:sp>
        <p:nvSpPr>
          <p:cNvPr id="84" name="H2">
            <a:hlinkClick r:id="" action="ppaction://noaction"/>
          </p:cNvPr>
          <p:cNvSpPr txBox="1"/>
          <p:nvPr userDrawn="1"/>
        </p:nvSpPr>
        <p:spPr>
          <a:xfrm>
            <a:off x="3816019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Video’s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https://youtu.be/H_4HH09zxC0</a:t>
            </a:r>
          </a:p>
        </p:txBody>
      </p:sp>
      <p:sp>
        <p:nvSpPr>
          <p:cNvPr id="85" name="H2">
            <a:hlinkClick r:id="" action="ppaction://noaction"/>
          </p:cNvPr>
          <p:cNvSpPr txBox="1"/>
          <p:nvPr userDrawn="1"/>
        </p:nvSpPr>
        <p:spPr>
          <a:xfrm>
            <a:off x="6516180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chemeClr val="accent2"/>
                </a:solidFill>
                <a:latin typeface="+mj-lt"/>
              </a:rPr>
              <a:t> </a:t>
            </a:r>
            <a:br>
              <a:rPr lang="nl-NL" sz="1200" noProof="0" dirty="0">
                <a:solidFill>
                  <a:schemeClr val="tx2"/>
                </a:solidFill>
                <a:latin typeface="+mj-lt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Meer Tips &amp; Tricks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www.pptsolutions.nl</a:t>
            </a:r>
          </a:p>
        </p:txBody>
      </p:sp>
      <p:grpSp>
        <p:nvGrpSpPr>
          <p:cNvPr id="86" name="Tabel icoon"/>
          <p:cNvGrpSpPr/>
          <p:nvPr userDrawn="1"/>
        </p:nvGrpSpPr>
        <p:grpSpPr>
          <a:xfrm>
            <a:off x="1808088" y="4385924"/>
            <a:ext cx="447825" cy="403759"/>
            <a:chOff x="6072040" y="3376043"/>
            <a:chExt cx="1227920" cy="1109109"/>
          </a:xfrm>
        </p:grpSpPr>
        <p:sp>
          <p:nvSpPr>
            <p:cNvPr id="87" name="Rechthoek 86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6090829" y="3393962"/>
              <a:ext cx="1209131" cy="218971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cxnSp>
          <p:nvCxnSpPr>
            <p:cNvPr id="89" name="Rechte verbindingslijn 88"/>
            <p:cNvCxnSpPr/>
            <p:nvPr userDrawn="1"/>
          </p:nvCxnSpPr>
          <p:spPr>
            <a:xfrm>
              <a:off x="6493304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/>
            <p:cNvCxnSpPr/>
            <p:nvPr userDrawn="1"/>
          </p:nvCxnSpPr>
          <p:spPr>
            <a:xfrm>
              <a:off x="6883025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/>
            <p:cNvCxnSpPr/>
            <p:nvPr userDrawn="1"/>
          </p:nvCxnSpPr>
          <p:spPr>
            <a:xfrm flipH="1">
              <a:off x="6090561" y="38271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/>
            <p:nvPr userDrawn="1"/>
          </p:nvCxnSpPr>
          <p:spPr>
            <a:xfrm flipH="1">
              <a:off x="6090561" y="40557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/>
            <p:cNvCxnSpPr/>
            <p:nvPr userDrawn="1"/>
          </p:nvCxnSpPr>
          <p:spPr>
            <a:xfrm flipH="1">
              <a:off x="6090561" y="427668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hthoek 93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grpSp>
        <p:nvGrpSpPr>
          <p:cNvPr id="97" name="Video icoon"/>
          <p:cNvGrpSpPr/>
          <p:nvPr userDrawn="1"/>
        </p:nvGrpSpPr>
        <p:grpSpPr>
          <a:xfrm>
            <a:off x="4603376" y="4392447"/>
            <a:ext cx="401285" cy="403079"/>
            <a:chOff x="8066315" y="1676399"/>
            <a:chExt cx="1371600" cy="1380253"/>
          </a:xfrm>
        </p:grpSpPr>
        <p:sp>
          <p:nvSpPr>
            <p:cNvPr id="98" name="Rechthoek 97"/>
            <p:cNvSpPr/>
            <p:nvPr userDrawn="1"/>
          </p:nvSpPr>
          <p:spPr>
            <a:xfrm>
              <a:off x="8066315" y="1687286"/>
              <a:ext cx="1360714" cy="1360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99" name="Vrije vorm 112"/>
            <p:cNvSpPr/>
            <p:nvPr userDrawn="1"/>
          </p:nvSpPr>
          <p:spPr>
            <a:xfrm>
              <a:off x="8077201" y="1676399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100" name="Vrije vorm 113"/>
            <p:cNvSpPr/>
            <p:nvPr userDrawn="1"/>
          </p:nvSpPr>
          <p:spPr>
            <a:xfrm>
              <a:off x="8071339" y="2849823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sp>
        <p:nvSpPr>
          <p:cNvPr id="101" name="Freeform 17"/>
          <p:cNvSpPr>
            <a:spLocks noEditPoints="1"/>
          </p:cNvSpPr>
          <p:nvPr userDrawn="1"/>
        </p:nvSpPr>
        <p:spPr bwMode="auto">
          <a:xfrm>
            <a:off x="7294860" y="4392446"/>
            <a:ext cx="409961" cy="409214"/>
          </a:xfrm>
          <a:custGeom>
            <a:avLst/>
            <a:gdLst>
              <a:gd name="T0" fmla="*/ 281 w 445"/>
              <a:gd name="T1" fmla="*/ 374 h 445"/>
              <a:gd name="T2" fmla="*/ 320 w 445"/>
              <a:gd name="T3" fmla="*/ 366 h 445"/>
              <a:gd name="T4" fmla="*/ 297 w 445"/>
              <a:gd name="T5" fmla="*/ 330 h 445"/>
              <a:gd name="T6" fmla="*/ 98 w 445"/>
              <a:gd name="T7" fmla="*/ 344 h 445"/>
              <a:gd name="T8" fmla="*/ 175 w 445"/>
              <a:gd name="T9" fmla="*/ 390 h 445"/>
              <a:gd name="T10" fmla="*/ 147 w 445"/>
              <a:gd name="T11" fmla="*/ 329 h 445"/>
              <a:gd name="T12" fmla="*/ 171 w 445"/>
              <a:gd name="T13" fmla="*/ 324 h 445"/>
              <a:gd name="T14" fmla="*/ 200 w 445"/>
              <a:gd name="T15" fmla="*/ 384 h 445"/>
              <a:gd name="T16" fmla="*/ 234 w 445"/>
              <a:gd name="T17" fmla="*/ 392 h 445"/>
              <a:gd name="T18" fmla="*/ 265 w 445"/>
              <a:gd name="T19" fmla="*/ 349 h 445"/>
              <a:gd name="T20" fmla="*/ 310 w 445"/>
              <a:gd name="T21" fmla="*/ 232 h 445"/>
              <a:gd name="T22" fmla="*/ 306 w 445"/>
              <a:gd name="T23" fmla="*/ 290 h 445"/>
              <a:gd name="T24" fmla="*/ 358 w 445"/>
              <a:gd name="T25" fmla="*/ 330 h 445"/>
              <a:gd name="T26" fmla="*/ 393 w 445"/>
              <a:gd name="T27" fmla="*/ 260 h 445"/>
              <a:gd name="T28" fmla="*/ 159 w 445"/>
              <a:gd name="T29" fmla="*/ 232 h 445"/>
              <a:gd name="T30" fmla="*/ 201 w 445"/>
              <a:gd name="T31" fmla="*/ 295 h 445"/>
              <a:gd name="T32" fmla="*/ 284 w 445"/>
              <a:gd name="T33" fmla="*/ 268 h 445"/>
              <a:gd name="T34" fmla="*/ 48 w 445"/>
              <a:gd name="T35" fmla="*/ 232 h 445"/>
              <a:gd name="T36" fmla="*/ 62 w 445"/>
              <a:gd name="T37" fmla="*/ 292 h 445"/>
              <a:gd name="T38" fmla="*/ 98 w 445"/>
              <a:gd name="T39" fmla="*/ 317 h 445"/>
              <a:gd name="T40" fmla="*/ 139 w 445"/>
              <a:gd name="T41" fmla="*/ 281 h 445"/>
              <a:gd name="T42" fmla="*/ 48 w 445"/>
              <a:gd name="T43" fmla="*/ 232 h 445"/>
              <a:gd name="T44" fmla="*/ 223 w 445"/>
              <a:gd name="T45" fmla="*/ 148 h 445"/>
              <a:gd name="T46" fmla="*/ 162 w 445"/>
              <a:gd name="T47" fmla="*/ 173 h 445"/>
              <a:gd name="T48" fmla="*/ 284 w 445"/>
              <a:gd name="T49" fmla="*/ 173 h 445"/>
              <a:gd name="T50" fmla="*/ 69 w 445"/>
              <a:gd name="T51" fmla="*/ 138 h 445"/>
              <a:gd name="T52" fmla="*/ 48 w 445"/>
              <a:gd name="T53" fmla="*/ 208 h 445"/>
              <a:gd name="T54" fmla="*/ 143 w 445"/>
              <a:gd name="T55" fmla="*/ 137 h 445"/>
              <a:gd name="T56" fmla="*/ 82 w 445"/>
              <a:gd name="T57" fmla="*/ 117 h 445"/>
              <a:gd name="T58" fmla="*/ 302 w 445"/>
              <a:gd name="T59" fmla="*/ 136 h 445"/>
              <a:gd name="T60" fmla="*/ 396 w 445"/>
              <a:gd name="T61" fmla="*/ 208 h 445"/>
              <a:gd name="T62" fmla="*/ 373 w 445"/>
              <a:gd name="T63" fmla="*/ 133 h 445"/>
              <a:gd name="T64" fmla="*/ 281 w 445"/>
              <a:gd name="T65" fmla="*/ 71 h 445"/>
              <a:gd name="T66" fmla="*/ 319 w 445"/>
              <a:gd name="T67" fmla="*/ 105 h 445"/>
              <a:gd name="T68" fmla="*/ 296 w 445"/>
              <a:gd name="T69" fmla="*/ 64 h 445"/>
              <a:gd name="T70" fmla="*/ 146 w 445"/>
              <a:gd name="T71" fmla="*/ 65 h 445"/>
              <a:gd name="T72" fmla="*/ 121 w 445"/>
              <a:gd name="T73" fmla="*/ 108 h 445"/>
              <a:gd name="T74" fmla="*/ 165 w 445"/>
              <a:gd name="T75" fmla="*/ 72 h 445"/>
              <a:gd name="T76" fmla="*/ 212 w 445"/>
              <a:gd name="T77" fmla="*/ 52 h 445"/>
              <a:gd name="T78" fmla="*/ 180 w 445"/>
              <a:gd name="T79" fmla="*/ 96 h 445"/>
              <a:gd name="T80" fmla="*/ 238 w 445"/>
              <a:gd name="T81" fmla="*/ 124 h 445"/>
              <a:gd name="T82" fmla="*/ 255 w 445"/>
              <a:gd name="T83" fmla="*/ 75 h 445"/>
              <a:gd name="T84" fmla="*/ 223 w 445"/>
              <a:gd name="T85" fmla="*/ 49 h 445"/>
              <a:gd name="T86" fmla="*/ 293 w 445"/>
              <a:gd name="T87" fmla="*/ 11 h 445"/>
              <a:gd name="T88" fmla="*/ 380 w 445"/>
              <a:gd name="T89" fmla="*/ 65 h 445"/>
              <a:gd name="T90" fmla="*/ 433 w 445"/>
              <a:gd name="T91" fmla="*/ 151 h 445"/>
              <a:gd name="T92" fmla="*/ 442 w 445"/>
              <a:gd name="T93" fmla="*/ 258 h 445"/>
              <a:gd name="T94" fmla="*/ 402 w 445"/>
              <a:gd name="T95" fmla="*/ 353 h 445"/>
              <a:gd name="T96" fmla="*/ 325 w 445"/>
              <a:gd name="T97" fmla="*/ 420 h 445"/>
              <a:gd name="T98" fmla="*/ 223 w 445"/>
              <a:gd name="T99" fmla="*/ 445 h 445"/>
              <a:gd name="T100" fmla="*/ 120 w 445"/>
              <a:gd name="T101" fmla="*/ 420 h 445"/>
              <a:gd name="T102" fmla="*/ 43 w 445"/>
              <a:gd name="T103" fmla="*/ 353 h 445"/>
              <a:gd name="T104" fmla="*/ 2 w 445"/>
              <a:gd name="T105" fmla="*/ 258 h 445"/>
              <a:gd name="T106" fmla="*/ 11 w 445"/>
              <a:gd name="T107" fmla="*/ 151 h 445"/>
              <a:gd name="T108" fmla="*/ 66 w 445"/>
              <a:gd name="T109" fmla="*/ 65 h 445"/>
              <a:gd name="T110" fmla="*/ 152 w 445"/>
              <a:gd name="T111" fmla="*/ 11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5" h="445">
                <a:moveTo>
                  <a:pt x="297" y="330"/>
                </a:moveTo>
                <a:lnTo>
                  <a:pt x="289" y="353"/>
                </a:lnTo>
                <a:lnTo>
                  <a:pt x="281" y="374"/>
                </a:lnTo>
                <a:lnTo>
                  <a:pt x="270" y="390"/>
                </a:lnTo>
                <a:lnTo>
                  <a:pt x="296" y="380"/>
                </a:lnTo>
                <a:lnTo>
                  <a:pt x="320" y="366"/>
                </a:lnTo>
                <a:lnTo>
                  <a:pt x="342" y="350"/>
                </a:lnTo>
                <a:lnTo>
                  <a:pt x="319" y="339"/>
                </a:lnTo>
                <a:lnTo>
                  <a:pt x="297" y="330"/>
                </a:lnTo>
                <a:close/>
                <a:moveTo>
                  <a:pt x="147" y="329"/>
                </a:moveTo>
                <a:lnTo>
                  <a:pt x="120" y="337"/>
                </a:lnTo>
                <a:lnTo>
                  <a:pt x="98" y="344"/>
                </a:lnTo>
                <a:lnTo>
                  <a:pt x="121" y="364"/>
                </a:lnTo>
                <a:lnTo>
                  <a:pt x="146" y="379"/>
                </a:lnTo>
                <a:lnTo>
                  <a:pt x="175" y="390"/>
                </a:lnTo>
                <a:lnTo>
                  <a:pt x="165" y="373"/>
                </a:lnTo>
                <a:lnTo>
                  <a:pt x="155" y="352"/>
                </a:lnTo>
                <a:lnTo>
                  <a:pt x="147" y="329"/>
                </a:lnTo>
                <a:close/>
                <a:moveTo>
                  <a:pt x="238" y="320"/>
                </a:moveTo>
                <a:lnTo>
                  <a:pt x="203" y="320"/>
                </a:lnTo>
                <a:lnTo>
                  <a:pt x="171" y="324"/>
                </a:lnTo>
                <a:lnTo>
                  <a:pt x="180" y="349"/>
                </a:lnTo>
                <a:lnTo>
                  <a:pt x="190" y="368"/>
                </a:lnTo>
                <a:lnTo>
                  <a:pt x="200" y="384"/>
                </a:lnTo>
                <a:lnTo>
                  <a:pt x="212" y="392"/>
                </a:lnTo>
                <a:lnTo>
                  <a:pt x="223" y="396"/>
                </a:lnTo>
                <a:lnTo>
                  <a:pt x="234" y="392"/>
                </a:lnTo>
                <a:lnTo>
                  <a:pt x="245" y="384"/>
                </a:lnTo>
                <a:lnTo>
                  <a:pt x="255" y="368"/>
                </a:lnTo>
                <a:lnTo>
                  <a:pt x="265" y="349"/>
                </a:lnTo>
                <a:lnTo>
                  <a:pt x="273" y="325"/>
                </a:lnTo>
                <a:lnTo>
                  <a:pt x="238" y="320"/>
                </a:lnTo>
                <a:close/>
                <a:moveTo>
                  <a:pt x="310" y="232"/>
                </a:moveTo>
                <a:lnTo>
                  <a:pt x="309" y="254"/>
                </a:lnTo>
                <a:lnTo>
                  <a:pt x="308" y="272"/>
                </a:lnTo>
                <a:lnTo>
                  <a:pt x="306" y="290"/>
                </a:lnTo>
                <a:lnTo>
                  <a:pt x="302" y="306"/>
                </a:lnTo>
                <a:lnTo>
                  <a:pt x="331" y="316"/>
                </a:lnTo>
                <a:lnTo>
                  <a:pt x="358" y="330"/>
                </a:lnTo>
                <a:lnTo>
                  <a:pt x="373" y="308"/>
                </a:lnTo>
                <a:lnTo>
                  <a:pt x="385" y="285"/>
                </a:lnTo>
                <a:lnTo>
                  <a:pt x="393" y="260"/>
                </a:lnTo>
                <a:lnTo>
                  <a:pt x="396" y="232"/>
                </a:lnTo>
                <a:lnTo>
                  <a:pt x="310" y="232"/>
                </a:lnTo>
                <a:close/>
                <a:moveTo>
                  <a:pt x="159" y="232"/>
                </a:moveTo>
                <a:lnTo>
                  <a:pt x="162" y="267"/>
                </a:lnTo>
                <a:lnTo>
                  <a:pt x="166" y="299"/>
                </a:lnTo>
                <a:lnTo>
                  <a:pt x="201" y="295"/>
                </a:lnTo>
                <a:lnTo>
                  <a:pt x="239" y="295"/>
                </a:lnTo>
                <a:lnTo>
                  <a:pt x="278" y="301"/>
                </a:lnTo>
                <a:lnTo>
                  <a:pt x="284" y="268"/>
                </a:lnTo>
                <a:lnTo>
                  <a:pt x="286" y="232"/>
                </a:lnTo>
                <a:lnTo>
                  <a:pt x="159" y="232"/>
                </a:lnTo>
                <a:close/>
                <a:moveTo>
                  <a:pt x="48" y="232"/>
                </a:moveTo>
                <a:lnTo>
                  <a:pt x="50" y="255"/>
                </a:lnTo>
                <a:lnTo>
                  <a:pt x="56" y="275"/>
                </a:lnTo>
                <a:lnTo>
                  <a:pt x="62" y="292"/>
                </a:lnTo>
                <a:lnTo>
                  <a:pt x="71" y="308"/>
                </a:lnTo>
                <a:lnTo>
                  <a:pt x="82" y="324"/>
                </a:lnTo>
                <a:lnTo>
                  <a:pt x="98" y="317"/>
                </a:lnTo>
                <a:lnTo>
                  <a:pt x="119" y="311"/>
                </a:lnTo>
                <a:lnTo>
                  <a:pt x="142" y="304"/>
                </a:lnTo>
                <a:lnTo>
                  <a:pt x="139" y="281"/>
                </a:lnTo>
                <a:lnTo>
                  <a:pt x="137" y="257"/>
                </a:lnTo>
                <a:lnTo>
                  <a:pt x="135" y="232"/>
                </a:lnTo>
                <a:lnTo>
                  <a:pt x="48" y="232"/>
                </a:lnTo>
                <a:close/>
                <a:moveTo>
                  <a:pt x="278" y="141"/>
                </a:moveTo>
                <a:lnTo>
                  <a:pt x="250" y="146"/>
                </a:lnTo>
                <a:lnTo>
                  <a:pt x="223" y="148"/>
                </a:lnTo>
                <a:lnTo>
                  <a:pt x="193" y="146"/>
                </a:lnTo>
                <a:lnTo>
                  <a:pt x="166" y="143"/>
                </a:lnTo>
                <a:lnTo>
                  <a:pt x="162" y="173"/>
                </a:lnTo>
                <a:lnTo>
                  <a:pt x="159" y="208"/>
                </a:lnTo>
                <a:lnTo>
                  <a:pt x="286" y="208"/>
                </a:lnTo>
                <a:lnTo>
                  <a:pt x="284" y="173"/>
                </a:lnTo>
                <a:lnTo>
                  <a:pt x="278" y="141"/>
                </a:lnTo>
                <a:close/>
                <a:moveTo>
                  <a:pt x="82" y="117"/>
                </a:moveTo>
                <a:lnTo>
                  <a:pt x="69" y="138"/>
                </a:lnTo>
                <a:lnTo>
                  <a:pt x="59" y="160"/>
                </a:lnTo>
                <a:lnTo>
                  <a:pt x="51" y="184"/>
                </a:lnTo>
                <a:lnTo>
                  <a:pt x="48" y="208"/>
                </a:lnTo>
                <a:lnTo>
                  <a:pt x="135" y="208"/>
                </a:lnTo>
                <a:lnTo>
                  <a:pt x="138" y="172"/>
                </a:lnTo>
                <a:lnTo>
                  <a:pt x="143" y="137"/>
                </a:lnTo>
                <a:lnTo>
                  <a:pt x="119" y="131"/>
                </a:lnTo>
                <a:lnTo>
                  <a:pt x="99" y="124"/>
                </a:lnTo>
                <a:lnTo>
                  <a:pt x="82" y="117"/>
                </a:lnTo>
                <a:close/>
                <a:moveTo>
                  <a:pt x="358" y="111"/>
                </a:moveTo>
                <a:lnTo>
                  <a:pt x="331" y="125"/>
                </a:lnTo>
                <a:lnTo>
                  <a:pt x="302" y="136"/>
                </a:lnTo>
                <a:lnTo>
                  <a:pt x="308" y="171"/>
                </a:lnTo>
                <a:lnTo>
                  <a:pt x="310" y="208"/>
                </a:lnTo>
                <a:lnTo>
                  <a:pt x="396" y="208"/>
                </a:lnTo>
                <a:lnTo>
                  <a:pt x="393" y="183"/>
                </a:lnTo>
                <a:lnTo>
                  <a:pt x="385" y="158"/>
                </a:lnTo>
                <a:lnTo>
                  <a:pt x="373" y="133"/>
                </a:lnTo>
                <a:lnTo>
                  <a:pt x="358" y="111"/>
                </a:lnTo>
                <a:close/>
                <a:moveTo>
                  <a:pt x="270" y="54"/>
                </a:moveTo>
                <a:lnTo>
                  <a:pt x="281" y="71"/>
                </a:lnTo>
                <a:lnTo>
                  <a:pt x="289" y="90"/>
                </a:lnTo>
                <a:lnTo>
                  <a:pt x="297" y="113"/>
                </a:lnTo>
                <a:lnTo>
                  <a:pt x="319" y="105"/>
                </a:lnTo>
                <a:lnTo>
                  <a:pt x="342" y="95"/>
                </a:lnTo>
                <a:lnTo>
                  <a:pt x="320" y="77"/>
                </a:lnTo>
                <a:lnTo>
                  <a:pt x="296" y="64"/>
                </a:lnTo>
                <a:lnTo>
                  <a:pt x="270" y="54"/>
                </a:lnTo>
                <a:close/>
                <a:moveTo>
                  <a:pt x="175" y="54"/>
                </a:moveTo>
                <a:lnTo>
                  <a:pt x="146" y="65"/>
                </a:lnTo>
                <a:lnTo>
                  <a:pt x="121" y="80"/>
                </a:lnTo>
                <a:lnTo>
                  <a:pt x="98" y="99"/>
                </a:lnTo>
                <a:lnTo>
                  <a:pt x="121" y="108"/>
                </a:lnTo>
                <a:lnTo>
                  <a:pt x="149" y="115"/>
                </a:lnTo>
                <a:lnTo>
                  <a:pt x="155" y="91"/>
                </a:lnTo>
                <a:lnTo>
                  <a:pt x="165" y="72"/>
                </a:lnTo>
                <a:lnTo>
                  <a:pt x="175" y="54"/>
                </a:lnTo>
                <a:close/>
                <a:moveTo>
                  <a:pt x="223" y="49"/>
                </a:moveTo>
                <a:lnTo>
                  <a:pt x="212" y="52"/>
                </a:lnTo>
                <a:lnTo>
                  <a:pt x="200" y="61"/>
                </a:lnTo>
                <a:lnTo>
                  <a:pt x="190" y="75"/>
                </a:lnTo>
                <a:lnTo>
                  <a:pt x="180" y="96"/>
                </a:lnTo>
                <a:lnTo>
                  <a:pt x="171" y="120"/>
                </a:lnTo>
                <a:lnTo>
                  <a:pt x="203" y="124"/>
                </a:lnTo>
                <a:lnTo>
                  <a:pt x="238" y="124"/>
                </a:lnTo>
                <a:lnTo>
                  <a:pt x="273" y="120"/>
                </a:lnTo>
                <a:lnTo>
                  <a:pt x="265" y="95"/>
                </a:lnTo>
                <a:lnTo>
                  <a:pt x="255" y="75"/>
                </a:lnTo>
                <a:lnTo>
                  <a:pt x="245" y="61"/>
                </a:lnTo>
                <a:lnTo>
                  <a:pt x="234" y="52"/>
                </a:lnTo>
                <a:lnTo>
                  <a:pt x="223" y="49"/>
                </a:lnTo>
                <a:close/>
                <a:moveTo>
                  <a:pt x="223" y="0"/>
                </a:moveTo>
                <a:lnTo>
                  <a:pt x="259" y="3"/>
                </a:lnTo>
                <a:lnTo>
                  <a:pt x="293" y="11"/>
                </a:lnTo>
                <a:lnTo>
                  <a:pt x="325" y="25"/>
                </a:lnTo>
                <a:lnTo>
                  <a:pt x="354" y="42"/>
                </a:lnTo>
                <a:lnTo>
                  <a:pt x="380" y="65"/>
                </a:lnTo>
                <a:lnTo>
                  <a:pt x="402" y="90"/>
                </a:lnTo>
                <a:lnTo>
                  <a:pt x="420" y="120"/>
                </a:lnTo>
                <a:lnTo>
                  <a:pt x="433" y="151"/>
                </a:lnTo>
                <a:lnTo>
                  <a:pt x="442" y="186"/>
                </a:lnTo>
                <a:lnTo>
                  <a:pt x="445" y="222"/>
                </a:lnTo>
                <a:lnTo>
                  <a:pt x="442" y="258"/>
                </a:lnTo>
                <a:lnTo>
                  <a:pt x="433" y="292"/>
                </a:lnTo>
                <a:lnTo>
                  <a:pt x="420" y="325"/>
                </a:lnTo>
                <a:lnTo>
                  <a:pt x="402" y="353"/>
                </a:lnTo>
                <a:lnTo>
                  <a:pt x="380" y="379"/>
                </a:lnTo>
                <a:lnTo>
                  <a:pt x="354" y="402"/>
                </a:lnTo>
                <a:lnTo>
                  <a:pt x="325" y="420"/>
                </a:lnTo>
                <a:lnTo>
                  <a:pt x="293" y="434"/>
                </a:lnTo>
                <a:lnTo>
                  <a:pt x="259" y="441"/>
                </a:lnTo>
                <a:lnTo>
                  <a:pt x="223" y="445"/>
                </a:lnTo>
                <a:lnTo>
                  <a:pt x="187" y="441"/>
                </a:lnTo>
                <a:lnTo>
                  <a:pt x="152" y="434"/>
                </a:lnTo>
                <a:lnTo>
                  <a:pt x="120" y="420"/>
                </a:lnTo>
                <a:lnTo>
                  <a:pt x="91" y="402"/>
                </a:lnTo>
                <a:lnTo>
                  <a:pt x="66" y="379"/>
                </a:lnTo>
                <a:lnTo>
                  <a:pt x="43" y="353"/>
                </a:lnTo>
                <a:lnTo>
                  <a:pt x="25" y="325"/>
                </a:lnTo>
                <a:lnTo>
                  <a:pt x="11" y="292"/>
                </a:lnTo>
                <a:lnTo>
                  <a:pt x="2" y="258"/>
                </a:lnTo>
                <a:lnTo>
                  <a:pt x="0" y="222"/>
                </a:lnTo>
                <a:lnTo>
                  <a:pt x="2" y="186"/>
                </a:lnTo>
                <a:lnTo>
                  <a:pt x="11" y="151"/>
                </a:lnTo>
                <a:lnTo>
                  <a:pt x="25" y="120"/>
                </a:lnTo>
                <a:lnTo>
                  <a:pt x="43" y="90"/>
                </a:lnTo>
                <a:lnTo>
                  <a:pt x="66" y="65"/>
                </a:lnTo>
                <a:lnTo>
                  <a:pt x="91" y="42"/>
                </a:lnTo>
                <a:lnTo>
                  <a:pt x="120" y="25"/>
                </a:lnTo>
                <a:lnTo>
                  <a:pt x="152" y="11"/>
                </a:lnTo>
                <a:lnTo>
                  <a:pt x="187" y="3"/>
                </a:lnTo>
                <a:lnTo>
                  <a:pt x="223" y="0"/>
                </a:ln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800" noProof="0" dirty="0"/>
          </a:p>
        </p:txBody>
      </p:sp>
      <p:grpSp>
        <p:nvGrpSpPr>
          <p:cNvPr id="120" name="Knop uitleg"/>
          <p:cNvGrpSpPr/>
          <p:nvPr userDrawn="1"/>
        </p:nvGrpSpPr>
        <p:grpSpPr>
          <a:xfrm>
            <a:off x="9508901" y="2860359"/>
            <a:ext cx="1947767" cy="2037397"/>
            <a:chOff x="9275416" y="2755352"/>
            <a:chExt cx="1944216" cy="2037397"/>
          </a:xfrm>
        </p:grpSpPr>
        <p:sp>
          <p:nvSpPr>
            <p:cNvPr id="43" name="Rechthoek: afgeronde hoeken 42"/>
            <p:cNvSpPr/>
            <p:nvPr userDrawn="1"/>
          </p:nvSpPr>
          <p:spPr>
            <a:xfrm>
              <a:off x="9275416" y="2755352"/>
              <a:ext cx="1944216" cy="2037397"/>
            </a:xfrm>
            <a:prstGeom prst="roundRect">
              <a:avLst>
                <a:gd name="adj" fmla="val 3052"/>
              </a:avLst>
            </a:prstGeom>
            <a:solidFill>
              <a:srgbClr val="FF7800"/>
            </a:solidFill>
            <a:ln>
              <a:noFill/>
            </a:ln>
            <a:effectLst>
              <a:outerShdw dist="50800" dir="2700000" algn="tl" rotWithShape="0">
                <a:srgbClr val="76717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ep 41"/>
            <p:cNvGrpSpPr/>
            <p:nvPr userDrawn="1"/>
          </p:nvGrpSpPr>
          <p:grpSpPr>
            <a:xfrm>
              <a:off x="9434682" y="3006335"/>
              <a:ext cx="1625685" cy="1701927"/>
              <a:chOff x="9434682" y="3006335"/>
              <a:chExt cx="1625685" cy="1701927"/>
            </a:xfrm>
          </p:grpSpPr>
          <p:sp>
            <p:nvSpPr>
              <p:cNvPr id="36" name="Ovaal 35"/>
              <p:cNvSpPr/>
              <p:nvPr userDrawn="1"/>
            </p:nvSpPr>
            <p:spPr>
              <a:xfrm>
                <a:off x="9815476" y="3006335"/>
                <a:ext cx="864096" cy="8640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H2">
                <a:hlinkClick r:id="" action="ppaction://noaction"/>
              </p:cNvPr>
              <p:cNvSpPr txBox="1"/>
              <p:nvPr userDrawn="1"/>
            </p:nvSpPr>
            <p:spPr>
              <a:xfrm>
                <a:off x="9434682" y="3998106"/>
                <a:ext cx="1625685" cy="710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21751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Open deze dia in de diavoorstelling en klik</a:t>
                </a:r>
                <a:b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</a:br>
                <a: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 de YouTube-link</a:t>
                </a:r>
                <a:endParaRPr lang="nl-NL" sz="1000" kern="1200" noProof="0" dirty="0">
                  <a:solidFill>
                    <a:srgbClr val="FFFFFF"/>
                  </a:solidFill>
                  <a:latin typeface="Oswald" panose="02000503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17" name="Groep 116"/>
              <p:cNvGrpSpPr>
                <a:grpSpLocks noChangeAspect="1"/>
              </p:cNvGrpSpPr>
              <p:nvPr userDrawn="1"/>
            </p:nvGrpSpPr>
            <p:grpSpPr>
              <a:xfrm>
                <a:off x="10139574" y="3193941"/>
                <a:ext cx="215900" cy="464820"/>
                <a:chOff x="9836152" y="1052862"/>
                <a:chExt cx="269875" cy="581025"/>
              </a:xfrm>
              <a:solidFill>
                <a:schemeClr val="bg1"/>
              </a:solidFill>
            </p:grpSpPr>
            <p:sp>
              <p:nvSpPr>
                <p:cNvPr id="118" name="Freeform 300"/>
                <p:cNvSpPr>
                  <a:spLocks/>
                </p:cNvSpPr>
                <p:nvPr/>
              </p:nvSpPr>
              <p:spPr bwMode="auto">
                <a:xfrm>
                  <a:off x="9836152" y="1219549"/>
                  <a:ext cx="269875" cy="414338"/>
                </a:xfrm>
                <a:custGeom>
                  <a:avLst/>
                  <a:gdLst>
                    <a:gd name="T0" fmla="*/ 54 w 170"/>
                    <a:gd name="T1" fmla="*/ 0 h 261"/>
                    <a:gd name="T2" fmla="*/ 77 w 170"/>
                    <a:gd name="T3" fmla="*/ 0 h 261"/>
                    <a:gd name="T4" fmla="*/ 77 w 170"/>
                    <a:gd name="T5" fmla="*/ 67 h 261"/>
                    <a:gd name="T6" fmla="*/ 77 w 170"/>
                    <a:gd name="T7" fmla="*/ 73 h 261"/>
                    <a:gd name="T8" fmla="*/ 79 w 170"/>
                    <a:gd name="T9" fmla="*/ 75 h 261"/>
                    <a:gd name="T10" fmla="*/ 85 w 170"/>
                    <a:gd name="T11" fmla="*/ 75 h 261"/>
                    <a:gd name="T12" fmla="*/ 87 w 170"/>
                    <a:gd name="T13" fmla="*/ 75 h 261"/>
                    <a:gd name="T14" fmla="*/ 92 w 170"/>
                    <a:gd name="T15" fmla="*/ 73 h 261"/>
                    <a:gd name="T16" fmla="*/ 92 w 170"/>
                    <a:gd name="T17" fmla="*/ 67 h 261"/>
                    <a:gd name="T18" fmla="*/ 92 w 170"/>
                    <a:gd name="T19" fmla="*/ 0 h 261"/>
                    <a:gd name="T20" fmla="*/ 116 w 170"/>
                    <a:gd name="T21" fmla="*/ 0 h 261"/>
                    <a:gd name="T22" fmla="*/ 136 w 170"/>
                    <a:gd name="T23" fmla="*/ 8 h 261"/>
                    <a:gd name="T24" fmla="*/ 154 w 170"/>
                    <a:gd name="T25" fmla="*/ 21 h 261"/>
                    <a:gd name="T26" fmla="*/ 165 w 170"/>
                    <a:gd name="T27" fmla="*/ 42 h 261"/>
                    <a:gd name="T28" fmla="*/ 170 w 170"/>
                    <a:gd name="T29" fmla="*/ 65 h 261"/>
                    <a:gd name="T30" fmla="*/ 170 w 170"/>
                    <a:gd name="T31" fmla="*/ 160 h 261"/>
                    <a:gd name="T32" fmla="*/ 167 w 170"/>
                    <a:gd name="T33" fmla="*/ 181 h 261"/>
                    <a:gd name="T34" fmla="*/ 159 w 170"/>
                    <a:gd name="T35" fmla="*/ 204 h 261"/>
                    <a:gd name="T36" fmla="*/ 149 w 170"/>
                    <a:gd name="T37" fmla="*/ 225 h 261"/>
                    <a:gd name="T38" fmla="*/ 134 w 170"/>
                    <a:gd name="T39" fmla="*/ 245 h 261"/>
                    <a:gd name="T40" fmla="*/ 110 w 170"/>
                    <a:gd name="T41" fmla="*/ 258 h 261"/>
                    <a:gd name="T42" fmla="*/ 85 w 170"/>
                    <a:gd name="T43" fmla="*/ 261 h 261"/>
                    <a:gd name="T44" fmla="*/ 59 w 170"/>
                    <a:gd name="T45" fmla="*/ 258 h 261"/>
                    <a:gd name="T46" fmla="*/ 36 w 170"/>
                    <a:gd name="T47" fmla="*/ 245 h 261"/>
                    <a:gd name="T48" fmla="*/ 20 w 170"/>
                    <a:gd name="T49" fmla="*/ 225 h 261"/>
                    <a:gd name="T50" fmla="*/ 7 w 170"/>
                    <a:gd name="T51" fmla="*/ 204 h 261"/>
                    <a:gd name="T52" fmla="*/ 2 w 170"/>
                    <a:gd name="T53" fmla="*/ 181 h 261"/>
                    <a:gd name="T54" fmla="*/ 0 w 170"/>
                    <a:gd name="T55" fmla="*/ 160 h 261"/>
                    <a:gd name="T56" fmla="*/ 0 w 170"/>
                    <a:gd name="T57" fmla="*/ 65 h 261"/>
                    <a:gd name="T58" fmla="*/ 5 w 170"/>
                    <a:gd name="T59" fmla="*/ 42 h 261"/>
                    <a:gd name="T60" fmla="*/ 15 w 170"/>
                    <a:gd name="T61" fmla="*/ 21 h 261"/>
                    <a:gd name="T62" fmla="*/ 33 w 170"/>
                    <a:gd name="T63" fmla="*/ 8 h 261"/>
                    <a:gd name="T64" fmla="*/ 54 w 170"/>
                    <a:gd name="T65" fmla="*/ 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0" h="261">
                      <a:moveTo>
                        <a:pt x="54" y="0"/>
                      </a:moveTo>
                      <a:lnTo>
                        <a:pt x="77" y="0"/>
                      </a:lnTo>
                      <a:lnTo>
                        <a:pt x="77" y="67"/>
                      </a:lnTo>
                      <a:lnTo>
                        <a:pt x="77" y="73"/>
                      </a:lnTo>
                      <a:lnTo>
                        <a:pt x="79" y="75"/>
                      </a:lnTo>
                      <a:lnTo>
                        <a:pt x="85" y="75"/>
                      </a:lnTo>
                      <a:lnTo>
                        <a:pt x="87" y="75"/>
                      </a:lnTo>
                      <a:lnTo>
                        <a:pt x="92" y="73"/>
                      </a:lnTo>
                      <a:lnTo>
                        <a:pt x="92" y="67"/>
                      </a:lnTo>
                      <a:lnTo>
                        <a:pt x="92" y="0"/>
                      </a:lnTo>
                      <a:lnTo>
                        <a:pt x="116" y="0"/>
                      </a:lnTo>
                      <a:lnTo>
                        <a:pt x="136" y="8"/>
                      </a:lnTo>
                      <a:lnTo>
                        <a:pt x="154" y="21"/>
                      </a:lnTo>
                      <a:lnTo>
                        <a:pt x="165" y="42"/>
                      </a:lnTo>
                      <a:lnTo>
                        <a:pt x="170" y="65"/>
                      </a:lnTo>
                      <a:lnTo>
                        <a:pt x="170" y="160"/>
                      </a:lnTo>
                      <a:lnTo>
                        <a:pt x="167" y="181"/>
                      </a:lnTo>
                      <a:lnTo>
                        <a:pt x="159" y="204"/>
                      </a:lnTo>
                      <a:lnTo>
                        <a:pt x="149" y="225"/>
                      </a:lnTo>
                      <a:lnTo>
                        <a:pt x="134" y="245"/>
                      </a:lnTo>
                      <a:lnTo>
                        <a:pt x="110" y="258"/>
                      </a:lnTo>
                      <a:lnTo>
                        <a:pt x="85" y="261"/>
                      </a:lnTo>
                      <a:lnTo>
                        <a:pt x="59" y="258"/>
                      </a:lnTo>
                      <a:lnTo>
                        <a:pt x="36" y="245"/>
                      </a:lnTo>
                      <a:lnTo>
                        <a:pt x="20" y="225"/>
                      </a:lnTo>
                      <a:lnTo>
                        <a:pt x="7" y="204"/>
                      </a:lnTo>
                      <a:lnTo>
                        <a:pt x="2" y="181"/>
                      </a:lnTo>
                      <a:lnTo>
                        <a:pt x="0" y="160"/>
                      </a:lnTo>
                      <a:lnTo>
                        <a:pt x="0" y="65"/>
                      </a:lnTo>
                      <a:lnTo>
                        <a:pt x="5" y="42"/>
                      </a:lnTo>
                      <a:lnTo>
                        <a:pt x="15" y="21"/>
                      </a:lnTo>
                      <a:lnTo>
                        <a:pt x="33" y="8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9" name="Freeform 301"/>
                <p:cNvSpPr>
                  <a:spLocks/>
                </p:cNvSpPr>
                <p:nvPr/>
              </p:nvSpPr>
              <p:spPr bwMode="auto">
                <a:xfrm>
                  <a:off x="9864727" y="1052862"/>
                  <a:ext cx="122238" cy="163513"/>
                </a:xfrm>
                <a:custGeom>
                  <a:avLst/>
                  <a:gdLst>
                    <a:gd name="T0" fmla="*/ 15 w 77"/>
                    <a:gd name="T1" fmla="*/ 0 h 103"/>
                    <a:gd name="T2" fmla="*/ 18 w 77"/>
                    <a:gd name="T3" fmla="*/ 0 h 103"/>
                    <a:gd name="T4" fmla="*/ 23 w 77"/>
                    <a:gd name="T5" fmla="*/ 5 h 103"/>
                    <a:gd name="T6" fmla="*/ 23 w 77"/>
                    <a:gd name="T7" fmla="*/ 10 h 103"/>
                    <a:gd name="T8" fmla="*/ 23 w 77"/>
                    <a:gd name="T9" fmla="*/ 13 h 103"/>
                    <a:gd name="T10" fmla="*/ 23 w 77"/>
                    <a:gd name="T11" fmla="*/ 13 h 103"/>
                    <a:gd name="T12" fmla="*/ 23 w 77"/>
                    <a:gd name="T13" fmla="*/ 15 h 103"/>
                    <a:gd name="T14" fmla="*/ 23 w 77"/>
                    <a:gd name="T15" fmla="*/ 15 h 103"/>
                    <a:gd name="T16" fmla="*/ 20 w 77"/>
                    <a:gd name="T17" fmla="*/ 18 h 103"/>
                    <a:gd name="T18" fmla="*/ 20 w 77"/>
                    <a:gd name="T19" fmla="*/ 23 h 103"/>
                    <a:gd name="T20" fmla="*/ 18 w 77"/>
                    <a:gd name="T21" fmla="*/ 28 h 103"/>
                    <a:gd name="T22" fmla="*/ 20 w 77"/>
                    <a:gd name="T23" fmla="*/ 36 h 103"/>
                    <a:gd name="T24" fmla="*/ 23 w 77"/>
                    <a:gd name="T25" fmla="*/ 44 h 103"/>
                    <a:gd name="T26" fmla="*/ 28 w 77"/>
                    <a:gd name="T27" fmla="*/ 49 h 103"/>
                    <a:gd name="T28" fmla="*/ 33 w 77"/>
                    <a:gd name="T29" fmla="*/ 51 h 103"/>
                    <a:gd name="T30" fmla="*/ 43 w 77"/>
                    <a:gd name="T31" fmla="*/ 56 h 103"/>
                    <a:gd name="T32" fmla="*/ 54 w 77"/>
                    <a:gd name="T33" fmla="*/ 62 h 103"/>
                    <a:gd name="T34" fmla="*/ 61 w 77"/>
                    <a:gd name="T35" fmla="*/ 69 h 103"/>
                    <a:gd name="T36" fmla="*/ 67 w 77"/>
                    <a:gd name="T37" fmla="*/ 74 h 103"/>
                    <a:gd name="T38" fmla="*/ 72 w 77"/>
                    <a:gd name="T39" fmla="*/ 82 h 103"/>
                    <a:gd name="T40" fmla="*/ 74 w 77"/>
                    <a:gd name="T41" fmla="*/ 93 h 103"/>
                    <a:gd name="T42" fmla="*/ 77 w 77"/>
                    <a:gd name="T43" fmla="*/ 103 h 103"/>
                    <a:gd name="T44" fmla="*/ 56 w 77"/>
                    <a:gd name="T45" fmla="*/ 103 h 103"/>
                    <a:gd name="T46" fmla="*/ 54 w 77"/>
                    <a:gd name="T47" fmla="*/ 98 h 103"/>
                    <a:gd name="T48" fmla="*/ 51 w 77"/>
                    <a:gd name="T49" fmla="*/ 87 h 103"/>
                    <a:gd name="T50" fmla="*/ 46 w 77"/>
                    <a:gd name="T51" fmla="*/ 82 h 103"/>
                    <a:gd name="T52" fmla="*/ 43 w 77"/>
                    <a:gd name="T53" fmla="*/ 77 h 103"/>
                    <a:gd name="T54" fmla="*/ 36 w 77"/>
                    <a:gd name="T55" fmla="*/ 74 h 103"/>
                    <a:gd name="T56" fmla="*/ 23 w 77"/>
                    <a:gd name="T57" fmla="*/ 69 h 103"/>
                    <a:gd name="T58" fmla="*/ 15 w 77"/>
                    <a:gd name="T59" fmla="*/ 62 h 103"/>
                    <a:gd name="T60" fmla="*/ 7 w 77"/>
                    <a:gd name="T61" fmla="*/ 54 h 103"/>
                    <a:gd name="T62" fmla="*/ 2 w 77"/>
                    <a:gd name="T63" fmla="*/ 46 h 103"/>
                    <a:gd name="T64" fmla="*/ 0 w 77"/>
                    <a:gd name="T65" fmla="*/ 38 h 103"/>
                    <a:gd name="T66" fmla="*/ 0 w 77"/>
                    <a:gd name="T67" fmla="*/ 28 h 103"/>
                    <a:gd name="T68" fmla="*/ 0 w 77"/>
                    <a:gd name="T69" fmla="*/ 20 h 103"/>
                    <a:gd name="T70" fmla="*/ 2 w 77"/>
                    <a:gd name="T71" fmla="*/ 13 h 103"/>
                    <a:gd name="T72" fmla="*/ 5 w 77"/>
                    <a:gd name="T73" fmla="*/ 7 h 103"/>
                    <a:gd name="T74" fmla="*/ 5 w 77"/>
                    <a:gd name="T75" fmla="*/ 5 h 103"/>
                    <a:gd name="T76" fmla="*/ 5 w 77"/>
                    <a:gd name="T77" fmla="*/ 5 h 103"/>
                    <a:gd name="T78" fmla="*/ 10 w 77"/>
                    <a:gd name="T79" fmla="*/ 0 h 103"/>
                    <a:gd name="T80" fmla="*/ 15 w 77"/>
                    <a:gd name="T8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7" h="103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3" y="5"/>
                      </a:lnTo>
                      <a:lnTo>
                        <a:pt x="23" y="10"/>
                      </a:lnTo>
                      <a:lnTo>
                        <a:pt x="23" y="13"/>
                      </a:lnTo>
                      <a:lnTo>
                        <a:pt x="23" y="13"/>
                      </a:lnTo>
                      <a:lnTo>
                        <a:pt x="23" y="15"/>
                      </a:lnTo>
                      <a:lnTo>
                        <a:pt x="23" y="15"/>
                      </a:lnTo>
                      <a:lnTo>
                        <a:pt x="20" y="18"/>
                      </a:lnTo>
                      <a:lnTo>
                        <a:pt x="20" y="23"/>
                      </a:lnTo>
                      <a:lnTo>
                        <a:pt x="18" y="28"/>
                      </a:lnTo>
                      <a:lnTo>
                        <a:pt x="20" y="36"/>
                      </a:lnTo>
                      <a:lnTo>
                        <a:pt x="23" y="44"/>
                      </a:lnTo>
                      <a:lnTo>
                        <a:pt x="28" y="49"/>
                      </a:lnTo>
                      <a:lnTo>
                        <a:pt x="33" y="51"/>
                      </a:lnTo>
                      <a:lnTo>
                        <a:pt x="43" y="56"/>
                      </a:lnTo>
                      <a:lnTo>
                        <a:pt x="54" y="62"/>
                      </a:lnTo>
                      <a:lnTo>
                        <a:pt x="61" y="69"/>
                      </a:lnTo>
                      <a:lnTo>
                        <a:pt x="67" y="74"/>
                      </a:lnTo>
                      <a:lnTo>
                        <a:pt x="72" y="82"/>
                      </a:lnTo>
                      <a:lnTo>
                        <a:pt x="74" y="93"/>
                      </a:lnTo>
                      <a:lnTo>
                        <a:pt x="77" y="103"/>
                      </a:lnTo>
                      <a:lnTo>
                        <a:pt x="56" y="103"/>
                      </a:lnTo>
                      <a:lnTo>
                        <a:pt x="54" y="98"/>
                      </a:lnTo>
                      <a:lnTo>
                        <a:pt x="51" y="87"/>
                      </a:lnTo>
                      <a:lnTo>
                        <a:pt x="46" y="82"/>
                      </a:lnTo>
                      <a:lnTo>
                        <a:pt x="43" y="77"/>
                      </a:lnTo>
                      <a:lnTo>
                        <a:pt x="36" y="74"/>
                      </a:lnTo>
                      <a:lnTo>
                        <a:pt x="23" y="69"/>
                      </a:lnTo>
                      <a:lnTo>
                        <a:pt x="15" y="62"/>
                      </a:lnTo>
                      <a:lnTo>
                        <a:pt x="7" y="54"/>
                      </a:lnTo>
                      <a:lnTo>
                        <a:pt x="2" y="46"/>
                      </a:lnTo>
                      <a:lnTo>
                        <a:pt x="0" y="38"/>
                      </a:lnTo>
                      <a:lnTo>
                        <a:pt x="0" y="28"/>
                      </a:lnTo>
                      <a:lnTo>
                        <a:pt x="0" y="20"/>
                      </a:lnTo>
                      <a:lnTo>
                        <a:pt x="2" y="13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10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noProof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58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noProof="0" dirty="0"/>
          </a:p>
        </p:txBody>
      </p:sp>
      <p:cxnSp>
        <p:nvCxnSpPr>
          <p:cNvPr id="60" name="Rechte verbindingslijn 59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 noProof="0" dirty="0">
              <a:solidFill>
                <a:prstClr val="black"/>
              </a:solidFill>
            </a:endParaRPr>
          </a:p>
        </p:txBody>
      </p:sp>
      <p:grpSp>
        <p:nvGrpSpPr>
          <p:cNvPr id="4" name="Groep 3"/>
          <p:cNvGrpSpPr/>
          <p:nvPr userDrawn="1"/>
        </p:nvGrpSpPr>
        <p:grpSpPr>
          <a:xfrm>
            <a:off x="1630522" y="2276771"/>
            <a:ext cx="758666" cy="226154"/>
            <a:chOff x="1607118" y="2276771"/>
            <a:chExt cx="757283" cy="226154"/>
          </a:xfrm>
        </p:grpSpPr>
        <p:grpSp>
          <p:nvGrpSpPr>
            <p:cNvPr id="71" name="Groep 70"/>
            <p:cNvGrpSpPr/>
            <p:nvPr userDrawn="1"/>
          </p:nvGrpSpPr>
          <p:grpSpPr>
            <a:xfrm>
              <a:off x="2077148" y="2276771"/>
              <a:ext cx="287253" cy="226154"/>
              <a:chOff x="-3310843" y="700986"/>
              <a:chExt cx="182598" cy="143759"/>
            </a:xfrm>
          </p:grpSpPr>
          <p:grpSp>
            <p:nvGrpSpPr>
              <p:cNvPr id="160" name="Groep 159"/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4" name="Rechte verbindingslijn 163"/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5" name="Rechte verbindingslijn 164"/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6" name="Rechte verbindingslijn 165"/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7" name="Rechte verbindingslijn 166"/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8" name="Rechte verbindingslijn 167"/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61" name="Groep 160"/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2" name="Rechthoek 161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Pijl: punthaak 162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4" name="Groep 73"/>
            <p:cNvGrpSpPr/>
            <p:nvPr userDrawn="1"/>
          </p:nvGrpSpPr>
          <p:grpSpPr>
            <a:xfrm>
              <a:off x="1607118" y="2276771"/>
              <a:ext cx="287253" cy="226154"/>
              <a:chOff x="-3634116" y="700986"/>
              <a:chExt cx="182598" cy="143759"/>
            </a:xfrm>
          </p:grpSpPr>
          <p:grpSp>
            <p:nvGrpSpPr>
              <p:cNvPr id="151" name="Groep 150"/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5" name="Rechte verbindingslijn 154"/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6" name="Rechte verbindingslijn 155"/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7" name="Rechte verbindingslijn 156"/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8" name="Rechte verbindingslijn 157"/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9" name="Rechte verbindingslijn 158"/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52" name="Groep 151"/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3" name="Rechthoek 152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Pijl: punthaak 153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9" name="Groep 178"/>
          <p:cNvGrpSpPr/>
          <p:nvPr userDrawn="1"/>
        </p:nvGrpSpPr>
        <p:grpSpPr>
          <a:xfrm>
            <a:off x="4573974" y="2179391"/>
            <a:ext cx="369155" cy="398538"/>
            <a:chOff x="14466489" y="1001522"/>
            <a:chExt cx="290627" cy="314333"/>
          </a:xfrm>
        </p:grpSpPr>
        <p:sp>
          <p:nvSpPr>
            <p:cNvPr id="200" name="Rechthoek 199"/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Ovaal 200"/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sp>
          <p:nvSpPr>
            <p:cNvPr id="202" name="Vrije vorm: vorm 201"/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sp>
          <p:nvSpPr>
            <p:cNvPr id="203" name="Rechthoek: afgeronde hoeken 202"/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4" name="Rechte verbindingslijn 203"/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Rechte verbindingslijn 204"/>
            <p:cNvCxnSpPr>
              <a:cxnSpLocks/>
              <a:stCxn id="203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8" name="HYPERLINKS"/>
          <p:cNvGrpSpPr/>
          <p:nvPr userDrawn="1"/>
        </p:nvGrpSpPr>
        <p:grpSpPr>
          <a:xfrm>
            <a:off x="674999" y="1599166"/>
            <a:ext cx="8081505" cy="4559785"/>
            <a:chOff x="673768" y="1599165"/>
            <a:chExt cx="8066773" cy="4559785"/>
          </a:xfrm>
        </p:grpSpPr>
        <p:sp>
          <p:nvSpPr>
            <p:cNvPr id="121" name="HYPERLINK">
              <a:hlinkClick r:id="rId2"/>
            </p:cNvPr>
            <p:cNvSpPr/>
            <p:nvPr userDrawn="1"/>
          </p:nvSpPr>
          <p:spPr>
            <a:xfrm>
              <a:off x="673768" y="1599165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HYPERLINK">
              <a:hlinkClick r:id="rId3"/>
            </p:cNvPr>
            <p:cNvSpPr/>
            <p:nvPr userDrawn="1"/>
          </p:nvSpPr>
          <p:spPr>
            <a:xfrm>
              <a:off x="3465094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HYPERLINK">
              <a:hlinkClick r:id="rId4"/>
            </p:cNvPr>
            <p:cNvSpPr/>
            <p:nvPr userDrawn="1"/>
          </p:nvSpPr>
          <p:spPr>
            <a:xfrm>
              <a:off x="6148301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HYPERLINK">
              <a:hlinkClick r:id="rId5"/>
            </p:cNvPr>
            <p:cNvSpPr/>
            <p:nvPr userDrawn="1"/>
          </p:nvSpPr>
          <p:spPr>
            <a:xfrm>
              <a:off x="673768" y="3932073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HYPERLINK">
              <a:hlinkClick r:id="rId6"/>
            </p:cNvPr>
            <p:cNvSpPr/>
            <p:nvPr userDrawn="1"/>
          </p:nvSpPr>
          <p:spPr>
            <a:xfrm>
              <a:off x="3454453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HYPERLINK">
              <a:hlinkClick r:id="rId7"/>
            </p:cNvPr>
            <p:cNvSpPr/>
            <p:nvPr userDrawn="1"/>
          </p:nvSpPr>
          <p:spPr>
            <a:xfrm>
              <a:off x="6149692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Rechthoek 102">
            <a:hlinkClick r:id="rId7"/>
            <a:extLst>
              <a:ext uri="{FF2B5EF4-FFF2-40B4-BE49-F238E27FC236}">
                <a16:creationId xmlns:a16="http://schemas.microsoft.com/office/drawing/2014/main" id="{A74EDF85-9D78-4A54-895F-5F47F5DE6BF2}"/>
              </a:ext>
            </a:extLst>
          </p:cNvPr>
          <p:cNvSpPr/>
          <p:nvPr userDrawn="1"/>
        </p:nvSpPr>
        <p:spPr>
          <a:xfrm>
            <a:off x="10208368" y="-1"/>
            <a:ext cx="1983633" cy="199721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817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282E6B19-C172-4760-8A97-D66BFBC0201A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 tIns="72000"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77CA6B8A-BEB2-49FD-AE28-FD442722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0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ES: Dia pl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hoek 5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Dia plakken</a:t>
            </a:r>
            <a:endParaRPr lang="nl-NL" sz="1400" noProof="0" dirty="0">
              <a:solidFill>
                <a:srgbClr val="303E48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2400" b="0" kern="1200" cap="all" baseline="0" noProof="0" dirty="0">
                <a:solidFill>
                  <a:srgbClr val="0096A5"/>
                </a:solidFill>
                <a:latin typeface="+mj-lt"/>
                <a:ea typeface="+mj-ea"/>
                <a:cs typeface="+mj-cs"/>
              </a:rPr>
              <a:t>Voordat je begint…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AECC605F-1D7D-44DC-ACA6-7D0A7E2B238F}"/>
              </a:ext>
            </a:extLst>
          </p:cNvPr>
          <p:cNvGrpSpPr/>
          <p:nvPr userDrawn="1"/>
        </p:nvGrpSpPr>
        <p:grpSpPr>
          <a:xfrm>
            <a:off x="692151" y="1979427"/>
            <a:ext cx="10807637" cy="3437453"/>
            <a:chOff x="690889" y="1979426"/>
            <a:chExt cx="10787936" cy="3437453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D247FBA0-6236-4D93-A681-2816EDF52E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1984" y="2928312"/>
              <a:ext cx="2757115" cy="1443177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FAABE902-541F-43CD-B0AB-BAE7064CE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8720" y="2922054"/>
              <a:ext cx="2760606" cy="1443633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15E11FFE-88B5-4A5D-8FE3-E92B473F34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889" y="2942759"/>
              <a:ext cx="2735216" cy="1429545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grpSp>
          <p:nvGrpSpPr>
            <p:cNvPr id="35" name="Groep 34"/>
            <p:cNvGrpSpPr/>
            <p:nvPr userDrawn="1"/>
          </p:nvGrpSpPr>
          <p:grpSpPr>
            <a:xfrm>
              <a:off x="691258" y="1979426"/>
              <a:ext cx="10787567" cy="3437453"/>
              <a:chOff x="435100" y="2165458"/>
              <a:chExt cx="10787567" cy="3437453"/>
            </a:xfrm>
          </p:grpSpPr>
          <p:grpSp>
            <p:nvGrpSpPr>
              <p:cNvPr id="42" name="Groep 41"/>
              <p:cNvGrpSpPr/>
              <p:nvPr/>
            </p:nvGrpSpPr>
            <p:grpSpPr>
              <a:xfrm>
                <a:off x="689183" y="2317897"/>
                <a:ext cx="1819124" cy="1488559"/>
                <a:chOff x="1576217" y="1539637"/>
                <a:chExt cx="2497599" cy="2043743"/>
              </a:xfrm>
            </p:grpSpPr>
            <p:sp>
              <p:nvSpPr>
                <p:cNvPr id="70" name="Ovaal 69"/>
                <p:cNvSpPr/>
                <p:nvPr/>
              </p:nvSpPr>
              <p:spPr>
                <a:xfrm>
                  <a:off x="1576217" y="2624542"/>
                  <a:ext cx="268099" cy="268101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rgbClr val="0096A5"/>
                  </a:solidFill>
                </a:ln>
                <a:effectLst>
                  <a:outerShdw dir="8100000" sx="105000" sy="105000" algn="tr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nl-NL" sz="1800" dirty="0">
                    <a:latin typeface="+mn-lt"/>
                  </a:endParaRPr>
                </a:p>
              </p:txBody>
            </p:sp>
            <p:cxnSp>
              <p:nvCxnSpPr>
                <p:cNvPr id="72" name="Rechte verbindingslijn 71"/>
                <p:cNvCxnSpPr>
                  <a:cxnSpLocks/>
                </p:cNvCxnSpPr>
                <p:nvPr/>
              </p:nvCxnSpPr>
              <p:spPr>
                <a:xfrm flipH="1">
                  <a:off x="1710267" y="1539637"/>
                  <a:ext cx="2013194" cy="1093496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/>
                <p:cNvCxnSpPr>
                  <a:cxnSpLocks/>
                </p:cNvCxnSpPr>
                <p:nvPr/>
              </p:nvCxnSpPr>
              <p:spPr>
                <a:xfrm flipH="1" flipV="1">
                  <a:off x="1693333" y="2878667"/>
                  <a:ext cx="2380483" cy="704713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ep 42"/>
              <p:cNvGrpSpPr/>
              <p:nvPr/>
            </p:nvGrpSpPr>
            <p:grpSpPr>
              <a:xfrm>
                <a:off x="4524700" y="3531339"/>
                <a:ext cx="135750" cy="135750"/>
                <a:chOff x="6569918" y="3240107"/>
                <a:chExt cx="430310" cy="430310"/>
              </a:xfrm>
            </p:grpSpPr>
            <p:sp>
              <p:nvSpPr>
                <p:cNvPr id="59" name="Ovaal 58"/>
                <p:cNvSpPr/>
                <p:nvPr/>
              </p:nvSpPr>
              <p:spPr>
                <a:xfrm>
                  <a:off x="6569918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  <p:sp>
              <p:nvSpPr>
                <p:cNvPr id="61" name="Vermenigvuldigen 49"/>
                <p:cNvSpPr/>
                <p:nvPr/>
              </p:nvSpPr>
              <p:spPr>
                <a:xfrm>
                  <a:off x="6579279" y="3259665"/>
                  <a:ext cx="403927" cy="403927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</p:grpSp>
          <p:sp>
            <p:nvSpPr>
              <p:cNvPr id="44" name="Ovaal 43"/>
              <p:cNvSpPr/>
              <p:nvPr/>
            </p:nvSpPr>
            <p:spPr>
              <a:xfrm>
                <a:off x="4498329" y="3511480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 dirty="0">
                  <a:latin typeface="+mn-lt"/>
                </a:endParaRPr>
              </a:p>
            </p:txBody>
          </p:sp>
          <p:cxnSp>
            <p:nvCxnSpPr>
              <p:cNvPr id="45" name="Rechte verbindingslijn 44"/>
              <p:cNvCxnSpPr>
                <a:cxnSpLocks/>
                <a:stCxn id="40" idx="1"/>
              </p:cNvCxnSpPr>
              <p:nvPr/>
            </p:nvCxnSpPr>
            <p:spPr>
              <a:xfrm flipH="1">
                <a:off x="4592067" y="2411559"/>
                <a:ext cx="1394690" cy="997615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46"/>
              <p:cNvCxnSpPr>
                <a:cxnSpLocks/>
              </p:cNvCxnSpPr>
              <p:nvPr/>
            </p:nvCxnSpPr>
            <p:spPr>
              <a:xfrm flipH="1" flipV="1">
                <a:off x="4611117" y="3714750"/>
                <a:ext cx="1962150" cy="13335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al 47"/>
              <p:cNvSpPr/>
              <p:nvPr/>
            </p:nvSpPr>
            <p:spPr>
              <a:xfrm>
                <a:off x="43510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000" b="1" cap="all" dirty="0">
                    <a:solidFill>
                      <a:schemeClr val="bg1"/>
                    </a:solidFill>
                    <a:latin typeface="+mn-lt"/>
                  </a:rPr>
                  <a:t>A</a:t>
                </a:r>
              </a:p>
            </p:txBody>
          </p:sp>
          <p:sp>
            <p:nvSpPr>
              <p:cNvPr id="49" name="Ovaal 48"/>
              <p:cNvSpPr/>
              <p:nvPr/>
            </p:nvSpPr>
            <p:spPr>
              <a:xfrm>
                <a:off x="4273589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000" b="1" cap="all" dirty="0">
                    <a:solidFill>
                      <a:schemeClr val="bg1"/>
                    </a:solidFill>
                    <a:latin typeface="+mn-lt"/>
                  </a:rPr>
                  <a:t>B</a:t>
                </a:r>
              </a:p>
            </p:txBody>
          </p:sp>
          <p:grpSp>
            <p:nvGrpSpPr>
              <p:cNvPr id="50" name="Groep 49"/>
              <p:cNvGrpSpPr/>
              <p:nvPr/>
            </p:nvGrpSpPr>
            <p:grpSpPr>
              <a:xfrm>
                <a:off x="6610285" y="2756643"/>
                <a:ext cx="433398" cy="433398"/>
                <a:chOff x="7376403" y="3240107"/>
                <a:chExt cx="430310" cy="430310"/>
              </a:xfrm>
            </p:grpSpPr>
            <p:sp>
              <p:nvSpPr>
                <p:cNvPr id="57" name="Ovaal 56"/>
                <p:cNvSpPr/>
                <p:nvPr/>
              </p:nvSpPr>
              <p:spPr>
                <a:xfrm>
                  <a:off x="7376403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  <p:sp>
              <p:nvSpPr>
                <p:cNvPr id="58" name="Vermenigvuldigen 40"/>
                <p:cNvSpPr/>
                <p:nvPr/>
              </p:nvSpPr>
              <p:spPr>
                <a:xfrm>
                  <a:off x="7389594" y="3259666"/>
                  <a:ext cx="403928" cy="403928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</p:grpSp>
          <p:sp>
            <p:nvSpPr>
              <p:cNvPr id="51" name="Tekstvak 50"/>
              <p:cNvSpPr txBox="1"/>
              <p:nvPr/>
            </p:nvSpPr>
            <p:spPr>
              <a:xfrm>
                <a:off x="8516760" y="4854881"/>
                <a:ext cx="2697316" cy="748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defRPr sz="1000">
                    <a:solidFill>
                      <a:srgbClr val="44546A"/>
                    </a:solidFill>
                  </a:defRPr>
                </a:lvl1pPr>
              </a:lstStyle>
              <a:p>
                <a:pPr lvl="0"/>
                <a:r>
                  <a:rPr lang="nl-NL" sz="1000" dirty="0">
                    <a:solidFill>
                      <a:srgbClr val="44546A"/>
                    </a:solidFill>
                    <a:latin typeface="+mn-lt"/>
                  </a:rPr>
                  <a:t>Klik met je rechter muisknop op de miniatuur weergave van de dia, aan de linker kant van het scherm. Kies </a:t>
                </a:r>
                <a:r>
                  <a:rPr lang="nl-NL" sz="1000" b="1" dirty="0">
                    <a:solidFill>
                      <a:srgbClr val="44546A"/>
                    </a:solidFill>
                    <a:latin typeface="+mn-lt"/>
                  </a:rPr>
                  <a:t>‘Dia herstellen’</a:t>
                </a:r>
                <a:r>
                  <a:rPr lang="nl-NL" sz="1000" dirty="0">
                    <a:solidFill>
                      <a:srgbClr val="44546A"/>
                    </a:solidFill>
                    <a:latin typeface="+mn-lt"/>
                  </a:rPr>
                  <a:t> om de opmaak van de dia weer te herstellen, volgens template instellingen.</a:t>
                </a:r>
              </a:p>
            </p:txBody>
          </p:sp>
          <p:sp>
            <p:nvSpPr>
              <p:cNvPr id="52" name="Ovaal 51"/>
              <p:cNvSpPr/>
              <p:nvPr/>
            </p:nvSpPr>
            <p:spPr>
              <a:xfrm>
                <a:off x="8465635" y="3979522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 dirty="0">
                  <a:latin typeface="+mn-lt"/>
                </a:endParaRPr>
              </a:p>
            </p:txBody>
          </p:sp>
          <p:cxnSp>
            <p:nvCxnSpPr>
              <p:cNvPr id="53" name="Rechte verbindingslijn 52"/>
              <p:cNvCxnSpPr>
                <a:cxnSpLocks/>
              </p:cNvCxnSpPr>
              <p:nvPr/>
            </p:nvCxnSpPr>
            <p:spPr>
              <a:xfrm flipH="1">
                <a:off x="8497317" y="2392326"/>
                <a:ext cx="1315559" cy="1608174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chte verbindingslijn 53"/>
              <p:cNvCxnSpPr>
                <a:cxnSpLocks/>
                <a:endCxn id="52" idx="5"/>
              </p:cNvCxnSpPr>
              <p:nvPr/>
            </p:nvCxnSpPr>
            <p:spPr>
              <a:xfrm flipH="1">
                <a:off x="8632308" y="3819525"/>
                <a:ext cx="1989084" cy="32667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al 55"/>
              <p:cNvSpPr/>
              <p:nvPr/>
            </p:nvSpPr>
            <p:spPr>
              <a:xfrm>
                <a:off x="811798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000" b="1" cap="all" dirty="0">
                    <a:solidFill>
                      <a:schemeClr val="bg1"/>
                    </a:solidFill>
                    <a:latin typeface="+mn-lt"/>
                  </a:rPr>
                  <a:t>C</a:t>
                </a:r>
              </a:p>
            </p:txBody>
          </p:sp>
          <p:pic>
            <p:nvPicPr>
              <p:cNvPr id="40" name="Afbeelding 39"/>
              <p:cNvPicPr>
                <a:picLocks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41291" y="2165880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Afbeelding 54"/>
              <p:cNvPicPr>
                <a:picLocks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45067" y="2165458"/>
                <a:ext cx="1677600" cy="1676147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Afbeelding 37"/>
              <p:cNvPicPr>
                <a:picLocks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02822" y="2165458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63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64" name="Rechthoek 63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5" name="Rechthoek 64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6" name="Rechthoek 65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7" name="Rechthoek 66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8" name="Rechthoek 67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9" name="Rechthoek 68"/>
            <p:cNvSpPr/>
            <p:nvPr userDrawn="1"/>
          </p:nvSpPr>
          <p:spPr>
            <a:xfrm rot="5400000">
              <a:off x="760320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1" name="Rechthoek 70"/>
            <p:cNvSpPr/>
            <p:nvPr userDrawn="1"/>
          </p:nvSpPr>
          <p:spPr>
            <a:xfrm>
              <a:off x="0" y="4558336"/>
              <a:ext cx="12169774" cy="18023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4" name="Rechthoek 73"/>
            <p:cNvSpPr/>
            <p:nvPr userDrawn="1"/>
          </p:nvSpPr>
          <p:spPr>
            <a:xfrm rot="5400000">
              <a:off x="288408" y="5406273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5" name="Rechthoek 74"/>
            <p:cNvSpPr/>
            <p:nvPr userDrawn="1"/>
          </p:nvSpPr>
          <p:spPr>
            <a:xfrm rot="5400000">
              <a:off x="4146704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6" name="Rechthoek 75"/>
            <p:cNvSpPr/>
            <p:nvPr userDrawn="1"/>
          </p:nvSpPr>
          <p:spPr>
            <a:xfrm rot="5400000">
              <a:off x="4598789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80" name="Rechthoek 79"/>
            <p:cNvSpPr/>
            <p:nvPr userDrawn="1"/>
          </p:nvSpPr>
          <p:spPr>
            <a:xfrm rot="5400000">
              <a:off x="7990288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</p:grpSp>
      <p:sp>
        <p:nvSpPr>
          <p:cNvPr id="78" name="Tekstvak 77"/>
          <p:cNvSpPr txBox="1"/>
          <p:nvPr userDrawn="1"/>
        </p:nvSpPr>
        <p:spPr>
          <a:xfrm>
            <a:off x="1072994" y="4667649"/>
            <a:ext cx="2773568" cy="8078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latin typeface="+mn-lt"/>
              </a:rPr>
              <a:t>Klik op de knop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‘Nieuwe dia’</a:t>
            </a:r>
            <a:br>
              <a:rPr lang="nl-NL" sz="1000" b="1" dirty="0">
                <a:solidFill>
                  <a:srgbClr val="44546A"/>
                </a:solidFill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om een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template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indeling toe te voegen.</a:t>
            </a:r>
            <a:endParaRPr lang="en-GB" sz="1000" dirty="0">
              <a:solidFill>
                <a:srgbClr val="44546A"/>
              </a:solidFill>
              <a:latin typeface="+mn-lt"/>
            </a:endParaRPr>
          </a:p>
        </p:txBody>
      </p:sp>
      <p:sp>
        <p:nvSpPr>
          <p:cNvPr id="79" name="Tekstvak 78"/>
          <p:cNvSpPr txBox="1"/>
          <p:nvPr userDrawn="1"/>
        </p:nvSpPr>
        <p:spPr>
          <a:xfrm>
            <a:off x="4935951" y="4667649"/>
            <a:ext cx="2748843" cy="750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nl-NL"/>
            </a:defPPr>
            <a:lvl1pPr>
              <a:lnSpc>
                <a:spcPct val="90000"/>
              </a:lnSpc>
              <a:defRPr sz="1050">
                <a:solidFill>
                  <a:srgbClr val="44546A"/>
                </a:solidFill>
              </a:defRPr>
            </a:lvl1pPr>
          </a:lstStyle>
          <a:p>
            <a:pPr lvl="0"/>
            <a:r>
              <a:rPr lang="nl-NL" sz="1000" b="1" dirty="0">
                <a:solidFill>
                  <a:srgbClr val="FF7800"/>
                </a:solidFill>
                <a:latin typeface="+mn-lt"/>
              </a:rPr>
              <a:t>Let op: </a:t>
            </a:r>
            <a:br>
              <a:rPr lang="nl-NL" sz="1000" dirty="0"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Het is </a:t>
            </a:r>
            <a:r>
              <a:rPr lang="nl-NL" sz="1000" b="1" u="sng" dirty="0">
                <a:solidFill>
                  <a:srgbClr val="44546A"/>
                </a:solidFill>
                <a:latin typeface="+mn-lt"/>
              </a:rPr>
              <a:t>niet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mogelijk een slide te kopiëren </a:t>
            </a:r>
            <a:br>
              <a:rPr lang="nl-NL" sz="1000" dirty="0">
                <a:solidFill>
                  <a:srgbClr val="44546A"/>
                </a:solidFill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met een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andere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opmaak. Teksten en andere objecten dienen </a:t>
            </a:r>
            <a:r>
              <a:rPr lang="nl-NL" sz="1000" b="1" dirty="0">
                <a:solidFill>
                  <a:srgbClr val="FF7800"/>
                </a:solidFill>
                <a:latin typeface="+mn-lt"/>
              </a:rPr>
              <a:t>één-voor-één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te worden over gekopieerd, van de originele dia naar de nieuwe.</a:t>
            </a:r>
          </a:p>
        </p:txBody>
      </p:sp>
      <p:sp>
        <p:nvSpPr>
          <p:cNvPr id="77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dirty="0"/>
          </a:p>
        </p:txBody>
      </p:sp>
      <p:cxnSp>
        <p:nvCxnSpPr>
          <p:cNvPr id="62" name="Rechte verbindingslijn 61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>
              <a:solidFill>
                <a:prstClr val="black"/>
              </a:solidFill>
            </a:endParaRPr>
          </a:p>
        </p:txBody>
      </p:sp>
      <p:sp>
        <p:nvSpPr>
          <p:cNvPr id="81" name="Rechthoek 80">
            <a:hlinkClick r:id="rId8"/>
            <a:extLst>
              <a:ext uri="{FF2B5EF4-FFF2-40B4-BE49-F238E27FC236}">
                <a16:creationId xmlns:a16="http://schemas.microsoft.com/office/drawing/2014/main" id="{BFFA7641-A9CC-435C-A805-0EECE9C2AA66}"/>
              </a:ext>
            </a:extLst>
          </p:cNvPr>
          <p:cNvSpPr/>
          <p:nvPr userDrawn="1"/>
        </p:nvSpPr>
        <p:spPr>
          <a:xfrm>
            <a:off x="10208368" y="-1"/>
            <a:ext cx="1983633" cy="199721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442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3AEE279-B9C9-47AF-B390-560A26DDE35A}"/>
                </a:ext>
              </a:extLst>
            </p:cNvPr>
            <p:cNvSpPr/>
            <p:nvPr userDrawn="1"/>
          </p:nvSpPr>
          <p:spPr>
            <a:xfrm>
              <a:off x="485712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4B9DCFDA-5821-4714-A7A4-43465064099D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8" y="1400483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kst">
            <a:extLst>
              <a:ext uri="{FF2B5EF4-FFF2-40B4-BE49-F238E27FC236}">
                <a16:creationId xmlns:a16="http://schemas.microsoft.com/office/drawing/2014/main" id="{B8C88FFE-EF7A-4AB4-BA5A-008DBDC15DA4}"/>
              </a:ext>
            </a:extLst>
          </p:cNvPr>
          <p:cNvSpPr>
            <a:spLocks noGrp="1"/>
          </p:cNvSpPr>
          <p:nvPr>
            <p:ph type="body" orient="vert" idx="66" hasCustomPrompt="1"/>
          </p:nvPr>
        </p:nvSpPr>
        <p:spPr>
          <a:xfrm>
            <a:off x="5156423" y="1385957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29" name="Tijdelijke aanduiding voor dianummer 5">
            <a:extLst>
              <a:ext uri="{FF2B5EF4-FFF2-40B4-BE49-F238E27FC236}">
                <a16:creationId xmlns:a16="http://schemas.microsoft.com/office/drawing/2014/main" id="{E8C4C3C6-686A-490D-B361-C02FAC6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0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ID" hidden="1">
            <a:extLst>
              <a:ext uri="{FF2B5EF4-FFF2-40B4-BE49-F238E27FC236}">
                <a16:creationId xmlns:a16="http://schemas.microsoft.com/office/drawing/2014/main" id="{C2A45CA0-1358-48B6-9E48-303D8949078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94FEA51A-4C32-44E3-AC61-EDC99F0769A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03EE3AEF-44B8-4223-9C77-0E2127CED24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D5E7D763-288B-488C-9031-77784358A6A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42B446A-0298-4E14-8348-7FA75F33B88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7EE50644-4155-4D50-A90D-5C7D37B4F735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0A4B7EEE-2920-40A2-8623-02C666C7EA13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B6ADDAAD-37B7-4932-8284-8CA1B65A834F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E67493A-5BA0-4DF1-9B84-F8F83E520824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B88026CC-8DA0-48DB-940A-DB85A4CA706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6BD45FED-6518-48FC-8244-888D5D4D1A4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1DD2445-94EA-4A3A-97C8-776EC4562D4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6407C404-EE88-46C2-9A32-2ECE9764CA7E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29" name="Onder balkje">
            <a:extLst>
              <a:ext uri="{FF2B5EF4-FFF2-40B4-BE49-F238E27FC236}">
                <a16:creationId xmlns:a16="http://schemas.microsoft.com/office/drawing/2014/main" id="{93B821B0-D9C3-453C-B3CB-E51133442ABC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98BFDA63-73B4-4601-904F-E0AB02FDFF7A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17" name="foto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7400" y="259477"/>
            <a:ext cx="6078361" cy="652646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542470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133" y="1396613"/>
            <a:ext cx="5424706" cy="446934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(50% / 50%)</a:t>
            </a:r>
          </a:p>
        </p:txBody>
      </p:sp>
      <p:grpSp>
        <p:nvGrpSpPr>
          <p:cNvPr id="53" name="Instructies">
            <a:extLst>
              <a:ext uri="{FF2B5EF4-FFF2-40B4-BE49-F238E27FC236}">
                <a16:creationId xmlns:a16="http://schemas.microsoft.com/office/drawing/2014/main" id="{C78CB953-7AC8-4C76-B70C-B4341CD578B5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0FB13C0E-6A45-4CF7-BCAD-A3EC4D99032E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04CCC6A4-C9F1-4CE6-AAB0-80DE7C432FD0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EB98EA50-0E55-4EF6-9D8A-22E4C2F79E6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E1E749AA-9B45-4626-997F-C6A50B3336F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7DE5A2AA-47EC-4F72-AC73-252B98993AE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40E7DD23-B1EA-431E-8035-49D0FA5A5D6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00ADC6F2-9DE9-4F3D-88AA-320CE87CAAC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A8ED3291-7B27-4A9E-AE75-A9ACCCD14380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B9FE3F69-5FAB-4125-95D0-A7E0A4705BB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2183DEB-B1D6-420A-9354-8654B3BB1E5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FE584A5F-B34E-4097-A334-481ADD3A62F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3F08D64-D2AA-4B6A-A387-AA09167ED07B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18D986A8-CB40-4204-937C-6A99FA00BE7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5ACBC428-979F-4629-803C-60FDD89EED6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39FA060-8121-444D-B1DD-41ADE514D4B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B41C59E9-59CF-4C4F-9A8E-332A5A153A52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EB64E5A9-5FFF-4648-BDA6-6E70CB029A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6B52F795-A2D6-413B-A960-974B6C3A255A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6211734C-E4D3-4D01-AD62-B89EB4A109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72D796F-777F-40DF-AB4C-E8D4CBC7C90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0022A5A-85B0-404F-9D56-18E15B4DDF3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0B1847A9-5ADF-47B1-8440-C70FA57AEE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654E7969-88DA-4944-BD2A-C67BC76107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0500D62-2CBC-4B9D-B7C1-4D2EFE886FD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E27C1EFD-A001-40F3-BB88-8B1B466EB2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6C69BAB4-F22C-4CBA-9DA0-C0FFE82D8EB6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F6FDC64-FE1C-43FB-81E6-40A12F849DD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00221C3E-710E-4CBF-889E-F773F2F82C7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DDBEB7FD-E8F8-4E65-A647-486E503576D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322E8E44-6361-4245-9863-9D6242A1BB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6C9BEC24-B376-4095-AC04-119A469E65F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9F75C778-B918-402E-A7BB-51305D6F3556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24F6F8B5-7969-4AC5-9426-510AA67C693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464895BF-576C-4006-8C7C-D23C77699A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B049A9F4-D7A4-4D5A-9718-D3F1A55694C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9DDB06FF-C555-437D-AC8B-66B9621EF66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F068C0F7-C62E-4EEC-9E5E-49FC708645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A679EF66-67EB-4C52-AF2A-7AB6B5D8A50E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BD34FAB-9D32-4FD0-8ABE-B5E3394DE2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C2B9AFA-5979-4269-AB90-EAC548E800FB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66B5580D-B116-43F0-8EC8-0F2E3209DA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8F788CA4-CF7C-4B1C-A39F-E5653B491DDD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7BE0BC2-87FD-4161-8BF7-A868E119CE6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3EB9547E-B291-4198-81C5-F22D774BDB56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BC8FEB4-9920-4082-9E4C-0E65648BFDAF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88316C1A-8330-4913-B669-729975C06AE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518C41E3-ED28-402C-9A72-9A60A0EF81B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E706970C-15CD-48A7-9A59-4A1E414DA893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4FCAE65E-DC79-40B6-B4C5-80F5335565E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3F0B40DA-4E24-4FC7-B312-EB73D4B3C8B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249057B-B5AA-4B3D-A7DF-7FEAE2CA1F2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022141BE-B3AA-42ED-B672-F0BF1A0C45B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27C4DEA3-8AEE-46B2-912B-2E3D83752D91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75B3DE1-78D6-4445-9B8B-4D9AAD35899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53D29B4-26F3-4FE9-93B7-94D3B279E0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C4DC1EB7-6BDA-4EAE-AF9D-A6C36D57AAB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E8421EA3-A62A-4BE1-BAF6-27A4542A884F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8C66A47-D732-4F15-AC4C-6E77C6309645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583A8211-DFDF-4E6A-917E-9E928E3FDA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28" name="Tijdelijke aanduiding voor tekst 127">
            <a:extLst>
              <a:ext uri="{FF2B5EF4-FFF2-40B4-BE49-F238E27FC236}">
                <a16:creationId xmlns:a16="http://schemas.microsoft.com/office/drawing/2014/main" id="{27CF82E7-59D6-489B-92D4-13D790CD044F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ijdelijke aanduiding voor dianummer 5">
            <a:extLst>
              <a:ext uri="{FF2B5EF4-FFF2-40B4-BE49-F238E27FC236}">
                <a16:creationId xmlns:a16="http://schemas.microsoft.com/office/drawing/2014/main" id="{6101DB38-4A0C-405C-9E38-7AF00EC1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127" name="logo">
            <a:extLst>
              <a:ext uri="{FF2B5EF4-FFF2-40B4-BE49-F238E27FC236}">
                <a16:creationId xmlns:a16="http://schemas.microsoft.com/office/drawing/2014/main" id="{57CC5CE6-CDC8-45CA-91E2-61EFA69CD6F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761552" y="6135651"/>
            <a:ext cx="1195058" cy="475490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4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ANDERSOM (70% / 3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to">
            <a:extLst>
              <a:ext uri="{FF2B5EF4-FFF2-40B4-BE49-F238E27FC236}">
                <a16:creationId xmlns:a16="http://schemas.microsoft.com/office/drawing/2014/main" id="{8675B554-5CE7-4D5E-8A45-11A43EE64C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9601" y="276939"/>
            <a:ext cx="4766416" cy="650890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128" name="Onder balkje">
            <a:extLst>
              <a:ext uri="{FF2B5EF4-FFF2-40B4-BE49-F238E27FC236}">
                <a16:creationId xmlns:a16="http://schemas.microsoft.com/office/drawing/2014/main" id="{18DBE45D-5F2E-411F-8A68-CD9CD5B31DE9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13" name="GRID" hidden="1">
            <a:extLst>
              <a:ext uri="{FF2B5EF4-FFF2-40B4-BE49-F238E27FC236}">
                <a16:creationId xmlns:a16="http://schemas.microsoft.com/office/drawing/2014/main" id="{5C8A23F1-1E75-4A10-AD96-B836E705248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963F726C-6740-4A59-9FA5-9654F83EC49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F3D46D3D-79D3-4FDB-9AC4-637F1FE5A1D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1098B5C1-F44D-41BE-8E84-2C506CDBDD72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BC3B9193-76E6-4709-A725-37C6173B1204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AF14CAD4-BF2D-465D-8F23-5AED86C43E27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6714C93A-6652-4C11-BCCF-E7355E8CA4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801317D9-2071-472C-91D6-C94E915D4C3D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41F3BD06-A397-4A44-9685-0328ADAD026F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0EF1DE9-5821-4EA8-B9BB-893E2349664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ADE29A6C-68D5-442D-9137-4901FBA476AB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1BEA619E-1B3D-4737-967B-BFA76C4342A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BBB84AE-9171-41E7-8081-615B6A2B87DC}"/>
                </a:ext>
              </a:extLst>
            </p:cNvPr>
            <p:cNvSpPr/>
            <p:nvPr userDrawn="1"/>
          </p:nvSpPr>
          <p:spPr>
            <a:xfrm>
              <a:off x="4572418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3172A3D0-8B64-4718-89CF-CC414EA98B08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7532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2135" y="272177"/>
            <a:ext cx="70762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52135" y="1399433"/>
            <a:ext cx="6815952" cy="447889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299323" y="-885712"/>
            <a:ext cx="35933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ANDERSOM (70% / 30%)</a:t>
            </a:r>
          </a:p>
        </p:txBody>
      </p:sp>
      <p:grpSp>
        <p:nvGrpSpPr>
          <p:cNvPr id="53" name="Groep 52">
            <a:extLst>
              <a:ext uri="{FF2B5EF4-FFF2-40B4-BE49-F238E27FC236}">
                <a16:creationId xmlns:a16="http://schemas.microsoft.com/office/drawing/2014/main" id="{EAA174CE-7517-49A5-923A-21D80CE3DCCB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C4F53567-A556-401C-B626-11693C73B9A8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A83A254A-5683-4BF6-A966-9820D560BA1E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B1CA2C3C-6159-4210-88E3-756C236B4C75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D71FDAE9-5FC9-4745-9DDC-B85E58DD66A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05190549-D27A-484E-8BBA-360ACF702C3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CDD5C37B-BFB6-4A23-B7FC-0344FC8E916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628440A2-BEFB-435F-9013-8BEF2C83046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D3DC29F3-6362-4DE0-A4E1-45CCCE19FC1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E5BF282-2A3F-4291-A880-28FA08D6A5B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9CC2ACF3-3802-403E-B0C5-8EF6F8ECDBC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5FAD060-A55C-47DF-9A59-23A8C0B0BAA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6BDF7D75-E06B-4C39-8B8A-22C2D65A64B6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81583AC6-CF71-42E9-A085-6621BE76DFF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0F1DF87-BDE4-4799-A9B4-3FF188E5676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9467046-78AD-4170-A083-85E1EDF4CBD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D601B2F3-3B16-42C0-8C99-57FC335AA25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5BA0A9D9-5FC2-45BE-B752-DAB789B37D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F8985AC-F625-4B04-B3C1-9E284F5140F8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4410758E-138D-4273-9B9E-3E72B50230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7874FD59-A20E-433A-8313-E57E00695AE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557C4C7A-2B7B-40B1-8FCE-BA14B81218B6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510E934D-2422-4FF0-AACF-217E851587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80477909-00F0-4A1F-B540-BCA5FD517C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960CE26-B85B-4000-BD2F-541E65044FA8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A2534C93-5B2C-44FF-BA58-7F92FD7C05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41DB6A8-DC59-49F6-BFE9-1B5D5EE76AE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05C113F6-1D45-4584-93DA-E58E333945CA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4055D273-62C7-46D2-A165-2505C44C8A4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B1C0E312-9BF5-4B49-BC53-2242EED7FF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8479EFE0-8635-4DB1-B778-F943116E9F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AECDC201-3FA6-4E86-9DEA-A30268D1787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73D96032-2A04-4E69-B143-57D145DCF7C2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74C9B7FC-0AB1-4DE5-A874-565F1C4CB2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FAE8FE3A-D752-4344-8AF3-AEF4DCE36C5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68CAA4A5-6391-499D-AE6E-D9494792B07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C0AB7A02-3DD6-4EFA-9FA9-4463DED1F1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1695E653-F215-4B1F-ABFF-75134A40D4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BCA56E40-B027-4D6D-84D0-E5B62B4CD791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58A27B51-EF04-4624-A8E1-23DC583F26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9F6F3146-2772-4377-B140-65B5A9EDC878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01738F76-82D6-4FA0-9698-3163A5BA39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F270236B-9D84-46D9-8280-FE13BEB476D6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F281A87E-D248-40DC-AD90-1DF2EB2AFF9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1D7826FD-2D45-45A0-B459-357DAAF50B79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6C1CEF3-EB75-46EE-9A2A-501EE846A3B4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13266105-05B3-4350-9A3E-80A1808869A3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6CA297B1-4E52-4277-BFA8-8CC06C3BF4A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44932BA7-C72C-43E3-9B17-546A83674776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CE76BEC3-94A8-424B-880C-90B49061523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B6B33279-769C-4A58-8BF9-FC9F47184ED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E7BBA67-1C6C-4FC8-B51A-817EB082490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787C9042-5693-4EDA-8CA0-E6602F27839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B4AC4E55-355C-4332-B5D5-AB29177B768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25FEEB2-A267-4C46-8FD8-D17EC069A42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18829EEE-77AE-4E06-B27F-92CE391B3A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BE5810B9-0716-46BA-988E-C5685B51DB0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7AFFA373-9126-43A8-A2EA-3FF212C6CA9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C94AD153-3045-47D6-955C-F6869E081F18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EC1A5CAE-9F30-439F-9FCE-0201BA2080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27" name="Tijdelijke aanduiding voor tekst 126">
            <a:extLst>
              <a:ext uri="{FF2B5EF4-FFF2-40B4-BE49-F238E27FC236}">
                <a16:creationId xmlns:a16="http://schemas.microsoft.com/office/drawing/2014/main" id="{6C3BBCF6-5BDB-47A2-8C5B-A3011553378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65647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Tijdelijke aanduiding voor dianummer 5">
            <a:extLst>
              <a:ext uri="{FF2B5EF4-FFF2-40B4-BE49-F238E27FC236}">
                <a16:creationId xmlns:a16="http://schemas.microsoft.com/office/drawing/2014/main" id="{B420AA81-754B-45EB-8942-AF665B88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96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GRAFIEK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ID" hidden="1">
            <a:extLst>
              <a:ext uri="{FF2B5EF4-FFF2-40B4-BE49-F238E27FC236}">
                <a16:creationId xmlns:a16="http://schemas.microsoft.com/office/drawing/2014/main" id="{D8098A61-1797-4AB0-A023-CD4B7C6E863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4398C623-ABDD-483E-9286-CAFBD5DABFD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B8001D40-9B45-4E7F-8DBE-87EA71A36B48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BE80029F-0D70-40DB-843E-34A3A952CF57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346A7F8-30E3-4F08-A234-B6D2FD8C8252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B68540D6-690A-4197-A9DB-58EB90C01F2D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7D97E9F9-A31B-46E8-88FC-FE7984C7F74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5AD708E2-A7E2-4D52-A0F7-9CB23122CA63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071E772C-68F0-46A2-A7A8-F9A1ED98AC53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A5D98152-DA71-4196-8DC7-35B274E6821C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246655AC-E1BC-477D-B554-C586E3DCACF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A42BD67-1553-4AAB-81A1-AF7CA6030C1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C912707-9497-401A-BF0A-0E2FC2B1C01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14546"/>
            <a:ext cx="3140325" cy="216909"/>
          </a:xfrm>
        </p:spPr>
        <p:txBody>
          <a:bodyPr/>
          <a:lstStyle/>
          <a:p>
            <a:fld id="{81B33066-8D2A-4A75-BFF1-CF44C8C09CE9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1454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40733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530247" y="-885712"/>
            <a:ext cx="3131537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GRAFIEK (50%/ 50%)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27400" y="1401494"/>
            <a:ext cx="5437991" cy="442243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</p:grpSp>
            </p:grpSp>
          </p:grpSp>
        </p:grp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sp>
        <p:nvSpPr>
          <p:cNvPr id="71" name="Onder balkje">
            <a:extLst>
              <a:ext uri="{FF2B5EF4-FFF2-40B4-BE49-F238E27FC236}">
                <a16:creationId xmlns:a16="http://schemas.microsoft.com/office/drawing/2014/main" id="{A4B100AB-4F9B-4A64-908F-0A386EE51625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FF854FE4-B0F5-4BD8-9188-4DC0CF88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11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87129"/>
            <a:ext cx="3140325" cy="216909"/>
          </a:xfrm>
        </p:spPr>
        <p:txBody>
          <a:bodyPr/>
          <a:lstStyle/>
          <a:p>
            <a:fld id="{A1B00CF6-CBF8-4891-A1EF-BA979A9524BF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87129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10534" y="-885712"/>
            <a:ext cx="1970962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GRAFIEK (100%)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21863" y="1388794"/>
            <a:ext cx="11133275" cy="4469349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</p:grpSp>
            </p:grpSp>
          </p:grpSp>
        </p:grpSp>
      </p:grpSp>
      <p:grpSp>
        <p:nvGrpSpPr>
          <p:cNvPr id="73" name="GRID" hidden="1">
            <a:extLst>
              <a:ext uri="{FF2B5EF4-FFF2-40B4-BE49-F238E27FC236}">
                <a16:creationId xmlns:a16="http://schemas.microsoft.com/office/drawing/2014/main" id="{A42AA2CB-EB2C-4371-99B2-FFE1C7ABC65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1B148C1F-0DC3-40A3-9ABA-60E3F85AE7F2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73E3192B-3823-4A68-84E9-3C984563ED0B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9155171A-1727-48A0-9D0A-0D7C94E29723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CED705F7-47C7-4D84-B9A4-EF4160028016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51564711-4802-42AE-A003-604DAFEC66D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33B453C-82AE-43AA-B3DA-4A9B0925A942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C261EECC-4C34-4F17-AFB5-3CB1CC9E52EB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DB7F3834-98C1-4824-95C1-84A4AD0BB102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3EA1BE1-E41D-4388-9B5A-48435EF2F41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B706927-B552-461D-8CAB-7D27387C4669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C1979472-D81B-43AA-9831-B5D13FD80B6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ED3B4A7B-F5C0-4103-8E58-E0D3779A2B72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sp>
        <p:nvSpPr>
          <p:cNvPr id="71" name="Onder balkje">
            <a:extLst>
              <a:ext uri="{FF2B5EF4-FFF2-40B4-BE49-F238E27FC236}">
                <a16:creationId xmlns:a16="http://schemas.microsoft.com/office/drawing/2014/main" id="{A43B3275-0DAA-46DF-AA83-74A0CD51782F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59A8263C-BADD-4468-84A9-1E09DB41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9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TABEL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20856"/>
            <a:ext cx="3140325" cy="216909"/>
          </a:xfrm>
        </p:spPr>
        <p:txBody>
          <a:bodyPr/>
          <a:lstStyle/>
          <a:p>
            <a:fld id="{C8226F51-BA4F-47DD-BB27-1D52D814875C}" type="datetime1">
              <a:rPr lang="nl-NL" smtClean="0"/>
              <a:t>29-10-2018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2085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146223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39252" y="-885712"/>
            <a:ext cx="291352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TABEL (50%/ 50%)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47711" y="1407861"/>
            <a:ext cx="5412132" cy="4454808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091A87-E469-4741-AFAE-D9FE9D31606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A6E0E6B-9076-4747-B72A-CE6754E64B56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76726127-9718-42DE-8B36-ACFA6484CDAD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C7B464E-EB02-44DE-B0EA-1B24AF5D234F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73496353-1240-4E64-BED4-2A49E624408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A67ABC18-63E9-4A12-8233-B9211B2E9B3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89377A1B-9100-4765-8EBA-772D654519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99204BCB-084E-4A74-AFCC-C7FBCC2939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ADD40E2F-10B1-4CA7-9ED6-3F3F72DF520E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426073FA-9DF6-4303-80AD-06336912AA18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9252037A-C515-44C2-A220-ABB721F5C4A5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A06BB989-B0BE-45A8-8D37-EB49821A29C7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7EE64E67-40EE-4FF9-AA93-4EDDC2C9A94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ekst">
            <a:extLst>
              <a:ext uri="{FF2B5EF4-FFF2-40B4-BE49-F238E27FC236}">
                <a16:creationId xmlns:a16="http://schemas.microsoft.com/office/drawing/2014/main" id="{2277963E-BB3D-4657-8FDB-59BC2A5ACE8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53" name="Onder balkje">
            <a:extLst>
              <a:ext uri="{FF2B5EF4-FFF2-40B4-BE49-F238E27FC236}">
                <a16:creationId xmlns:a16="http://schemas.microsoft.com/office/drawing/2014/main" id="{11CB7B56-D687-4517-BBBD-5752B48393E8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96F150C4-E3A4-40F1-9ED4-DC76B0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42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45804E2F-6799-4914-A5D0-6B51B35EFB93}" type="datetime1">
              <a:rPr lang="nl-NL" smtClean="0"/>
              <a:t>29-10-2018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19539" y="-885712"/>
            <a:ext cx="175295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TABEL (100%)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16221" y="1395160"/>
            <a:ext cx="11143622" cy="4471547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6AF92EA9-37D8-4C42-88F3-48205D9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>
            <a:extLst>
              <a:ext uri="{FF2B5EF4-FFF2-40B4-BE49-F238E27FC236}">
                <a16:creationId xmlns:a16="http://schemas.microsoft.com/office/drawing/2014/main" id="{5584EFC4-1262-4DCE-B5BE-6643429F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72177"/>
            <a:ext cx="11293914" cy="600744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/>
          <a:p>
            <a:r>
              <a:rPr lang="nl-NL" noProof="0" dirty="0"/>
              <a:t>Plaats hier je titel</a:t>
            </a:r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C176942F-F0F8-4066-905E-22E2B72C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464994"/>
            <a:ext cx="11268000" cy="44693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 dirty="0"/>
              <a:t>JU-LEVEL1=</a:t>
            </a:r>
            <a:r>
              <a:rPr lang="nl-NL" noProof="0" dirty="0" err="1"/>
              <a:t>Bullet</a:t>
            </a:r>
            <a:r>
              <a:rPr lang="nl-NL" noProof="0" dirty="0"/>
              <a:t> oranje</a:t>
            </a:r>
          </a:p>
          <a:p>
            <a:pPr lvl="1"/>
            <a:r>
              <a:rPr lang="nl-NL" noProof="0" dirty="0"/>
              <a:t>JU-LEVEL2=</a:t>
            </a:r>
            <a:r>
              <a:rPr lang="nl-NL" noProof="0" dirty="0" err="1"/>
              <a:t>Bullet</a:t>
            </a:r>
            <a:r>
              <a:rPr lang="nl-NL" noProof="0" dirty="0"/>
              <a:t> rood</a:t>
            </a:r>
          </a:p>
          <a:p>
            <a:pPr lvl="2"/>
            <a:r>
              <a:rPr lang="nl-NL" noProof="0" dirty="0"/>
              <a:t>JU-LEVEL3=</a:t>
            </a:r>
            <a:r>
              <a:rPr lang="nl-NL" noProof="0" dirty="0" err="1"/>
              <a:t>Bullet</a:t>
            </a:r>
            <a:r>
              <a:rPr lang="nl-NL" noProof="0" dirty="0"/>
              <a:t> blauw</a:t>
            </a:r>
          </a:p>
          <a:p>
            <a:pPr lvl="3"/>
            <a:r>
              <a:rPr lang="nl-NL" noProof="0" dirty="0"/>
              <a:t>JU-LEVEL4=</a:t>
            </a:r>
            <a:r>
              <a:rPr lang="nl-NL" noProof="0" dirty="0" err="1"/>
              <a:t>Bullet</a:t>
            </a:r>
            <a:r>
              <a:rPr lang="nl-NL" noProof="0" dirty="0"/>
              <a:t> groen</a:t>
            </a:r>
          </a:p>
          <a:p>
            <a:pPr lvl="4"/>
            <a:r>
              <a:rPr lang="nl-NL" noProof="0" dirty="0"/>
              <a:t>JU-LEVEL5=Leestekst</a:t>
            </a:r>
          </a:p>
          <a:p>
            <a:pPr lvl="5"/>
            <a:r>
              <a:rPr lang="nl-NL" noProof="0" dirty="0"/>
              <a:t>JU-LEVEL6=Subtitel</a:t>
            </a:r>
          </a:p>
          <a:p>
            <a:pPr lvl="6"/>
            <a:r>
              <a:rPr lang="nl-NL" noProof="0" dirty="0"/>
              <a:t>JU-LEVEL7=Sub-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JU-LEVEL8=Nummers</a:t>
            </a:r>
          </a:p>
          <a:p>
            <a:pPr lvl="8"/>
            <a:r>
              <a:rPr lang="nl-NL" noProof="0" dirty="0"/>
              <a:t>JU-LEVEL9=Sub-nummering</a:t>
            </a:r>
          </a:p>
        </p:txBody>
      </p:sp>
      <p:grpSp>
        <p:nvGrpSpPr>
          <p:cNvPr id="103" name="GRID" hidden="1">
            <a:extLst>
              <a:ext uri="{FF2B5EF4-FFF2-40B4-BE49-F238E27FC236}">
                <a16:creationId xmlns:a16="http://schemas.microsoft.com/office/drawing/2014/main" id="{8474276A-7378-47BC-A88E-F5BABDA49AF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F138F63C-9024-48F4-8CD3-A4992A6D91DE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0215613B-5C64-45D6-80BB-B963DC8EDE2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72465A97-6C2F-45B6-8024-AF684A3AD5D6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259D72CC-F81D-4F98-A3A5-0BAD485A58A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28A2B9C3-3230-440F-8073-1EF9F74C13A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3C86417D-2D40-44D5-BED5-15D4355710C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ECE60979-D6D1-478E-90C1-26EFC26CC802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3BE90DC0-51B0-4F22-86A2-1384A52355C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61069823-AAA4-494E-A2C2-145F92894526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D381AF8F-0B24-47CE-8CA3-95221D67D0F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6C3D69B-F065-4A21-8578-E48BFBEA8144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7" name="KADER" hidden="1">
            <a:extLst>
              <a:ext uri="{FF2B5EF4-FFF2-40B4-BE49-F238E27FC236}">
                <a16:creationId xmlns:a16="http://schemas.microsoft.com/office/drawing/2014/main" id="{E6E7F0C9-3A01-4084-9EFF-E9B01BB674B9}"/>
              </a:ext>
            </a:extLst>
          </p:cNvPr>
          <p:cNvGrpSpPr/>
          <p:nvPr userDrawn="1"/>
        </p:nvGrpSpPr>
        <p:grpSpPr>
          <a:xfrm>
            <a:off x="-355722" y="-212464"/>
            <a:ext cx="12894355" cy="7257527"/>
            <a:chOff x="-355722" y="-212464"/>
            <a:chExt cx="12894355" cy="7257527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A8EF71D-19CD-4203-9B9C-9F56A2224E5B}"/>
                </a:ext>
              </a:extLst>
            </p:cNvPr>
            <p:cNvSpPr/>
            <p:nvPr userDrawn="1"/>
          </p:nvSpPr>
          <p:spPr>
            <a:xfrm rot="16200000">
              <a:off x="843910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EDA6DA0-A430-44EF-88B3-6F36E44BBC17}"/>
                </a:ext>
              </a:extLst>
            </p:cNvPr>
            <p:cNvSpPr/>
            <p:nvPr userDrawn="1"/>
          </p:nvSpPr>
          <p:spPr>
            <a:xfrm rot="16200000">
              <a:off x="-349889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7A82A2E-5716-4F29-AA63-0242AA0E4216}"/>
                </a:ext>
              </a:extLst>
            </p:cNvPr>
            <p:cNvSpPr/>
            <p:nvPr userDrawn="1"/>
          </p:nvSpPr>
          <p:spPr>
            <a:xfrm>
              <a:off x="-355722" y="-5619"/>
              <a:ext cx="12894355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BCF563EC-A799-4E63-B987-7B93FFBDF726}"/>
                </a:ext>
              </a:extLst>
            </p:cNvPr>
            <p:cNvSpPr/>
            <p:nvPr userDrawn="1"/>
          </p:nvSpPr>
          <p:spPr>
            <a:xfrm>
              <a:off x="-355722" y="6604685"/>
              <a:ext cx="12894355" cy="257475"/>
            </a:xfrm>
            <a:prstGeom prst="rect">
              <a:avLst/>
            </a:prstGeom>
            <a:solidFill>
              <a:schemeClr val="accent3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</p:grpSp>
      <p:sp>
        <p:nvSpPr>
          <p:cNvPr id="4" name="datum">
            <a:extLst>
              <a:ext uri="{FF2B5EF4-FFF2-40B4-BE49-F238E27FC236}">
                <a16:creationId xmlns:a16="http://schemas.microsoft.com/office/drawing/2014/main" id="{BA8A27F1-40C7-4ABA-A23D-ABF73FB6F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45707" y="6379766"/>
            <a:ext cx="2999359" cy="2132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3BC5AFA-D9DA-4B84-B0D7-1918E212144A}" type="datetime1">
              <a:rPr lang="nl-NL" smtClean="0"/>
              <a:t>29-10-2018</a:t>
            </a:fld>
            <a:endParaRPr lang="nl-NL" dirty="0"/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A8CC3061-3BED-4D38-839F-6419010C8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6910" y="6376061"/>
            <a:ext cx="6718797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&lt;Plaats hier je voettekst&gt;</a:t>
            </a:r>
            <a:endParaRPr lang="nl-NL" dirty="0"/>
          </a:p>
        </p:txBody>
      </p:sp>
      <p:sp>
        <p:nvSpPr>
          <p:cNvPr id="6" name="nummer">
            <a:extLst>
              <a:ext uri="{FF2B5EF4-FFF2-40B4-BE49-F238E27FC236}">
                <a16:creationId xmlns:a16="http://schemas.microsoft.com/office/drawing/2014/main" id="{94213057-4619-486A-8604-BE7285D39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62" y="6376061"/>
            <a:ext cx="392576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0E7476D2-0896-4839-9387-ABF8745D58E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82A720-88D9-46B2-B873-3D2496848AE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19" y="6135651"/>
            <a:ext cx="943430" cy="475489"/>
          </a:xfrm>
          <a:prstGeom prst="rect">
            <a:avLst/>
          </a:prstGeom>
        </p:spPr>
      </p:pic>
      <p:pic>
        <p:nvPicPr>
          <p:cNvPr id="123" name="Afbeelding 122">
            <a:extLst>
              <a:ext uri="{FF2B5EF4-FFF2-40B4-BE49-F238E27FC236}">
                <a16:creationId xmlns:a16="http://schemas.microsoft.com/office/drawing/2014/main" id="{3E047C4F-03CC-48A4-8A34-2C7B35B219D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58" y="-1441694"/>
            <a:ext cx="1155194" cy="4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18" r:id="rId2"/>
    <p:sldLayoutId id="2147483736" r:id="rId3"/>
    <p:sldLayoutId id="2147483723" r:id="rId4"/>
    <p:sldLayoutId id="2147483725" r:id="rId5"/>
    <p:sldLayoutId id="2147483730" r:id="rId6"/>
    <p:sldLayoutId id="2147483731" r:id="rId7"/>
    <p:sldLayoutId id="2147483732" r:id="rId8"/>
    <p:sldLayoutId id="2147483733" r:id="rId9"/>
    <p:sldLayoutId id="2147483737" r:id="rId10"/>
    <p:sldLayoutId id="2147483738" r:id="rId11"/>
    <p:sldLayoutId id="2147483739" r:id="rId12"/>
    <p:sldLayoutId id="2147483740" r:id="rId13"/>
    <p:sldLayoutId id="2147483721" r:id="rId14"/>
    <p:sldLayoutId id="2147483741" r:id="rId15"/>
    <p:sldLayoutId id="2147483745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Tx/>
        <a:buBlip>
          <a:blip r:embed="rId21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Tx/>
        <a:buBlip>
          <a:blip r:embed="rId22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3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4"/>
        </a:buBlip>
        <a:tabLst/>
        <a:defRPr sz="2000" b="0" kern="1200" cap="none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533400" indent="-271463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Font typeface="Calibri" panose="020F0502020204030204" pitchFamily="34" charset="0"/>
        <a:buChar char="→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61938" indent="-2619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36575" indent="-2746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 cap="none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430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4">
            <a:extLst>
              <a:ext uri="{FF2B5EF4-FFF2-40B4-BE49-F238E27FC236}">
                <a16:creationId xmlns:a16="http://schemas.microsoft.com/office/drawing/2014/main" id="{BBEAC825-CACC-4AB0-AF58-4F689633D1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9" b="31869"/>
          <a:stretch>
            <a:fillRect/>
          </a:stretch>
        </p:blipFill>
        <p:spPr>
          <a:xfrm>
            <a:off x="258763" y="261938"/>
            <a:ext cx="11669712" cy="6343650"/>
          </a:xfr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F489F854-1B18-4521-B332-A14A4D8B044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423435" y="524498"/>
            <a:ext cx="6365602" cy="2645107"/>
          </a:xfrm>
        </p:spPr>
        <p:txBody>
          <a:bodyPr/>
          <a:lstStyle/>
          <a:p>
            <a:r>
              <a:rPr lang="nl-NL" dirty="0"/>
              <a:t>LSAC 2018 </a:t>
            </a:r>
            <a:r>
              <a:rPr lang="nl-NL" dirty="0" err="1"/>
              <a:t>hackaton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88CE3C-D5D2-4760-B29E-A97C9E422DE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13091" y="2183753"/>
            <a:ext cx="5439370" cy="974116"/>
          </a:xfrm>
        </p:spPr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84E40A4-B03D-4A09-BF4C-CC27A0697F70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C3FC785-F42A-4B5E-9C24-984D3C99AC9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88647" y="5863120"/>
            <a:ext cx="1195058" cy="47549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807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65E8A-7FEC-4EF7-B819-1A4665DD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boundaries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98C32B-9017-46A8-9CC1-D7A86B133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the</a:t>
            </a:r>
            <a:r>
              <a:rPr lang="nl-NL" dirty="0"/>
              <a:t> service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contained</a:t>
            </a:r>
            <a:r>
              <a:rPr lang="nl-NL" dirty="0"/>
              <a:t> proces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entry points </a:t>
            </a:r>
            <a:r>
              <a:rPr lang="nl-NL" dirty="0" err="1"/>
              <a:t>to</a:t>
            </a:r>
            <a:r>
              <a:rPr lang="nl-NL" dirty="0"/>
              <a:t> start actions</a:t>
            </a:r>
          </a:p>
          <a:p>
            <a:pPr lvl="2"/>
            <a:r>
              <a:rPr lang="nl-NL" dirty="0"/>
              <a:t>These </a:t>
            </a:r>
            <a:r>
              <a:rPr lang="nl-NL" dirty="0" err="1"/>
              <a:t>migth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points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consider</a:t>
            </a:r>
            <a:r>
              <a:rPr lang="nl-NL" dirty="0"/>
              <a:t>: </a:t>
            </a:r>
            <a:r>
              <a:rPr lang="nl-NL" dirty="0" err="1"/>
              <a:t>prepareData</a:t>
            </a:r>
            <a:r>
              <a:rPr lang="nl-NL" dirty="0"/>
              <a:t>, </a:t>
            </a:r>
            <a:r>
              <a:rPr lang="nl-NL" dirty="0" err="1"/>
              <a:t>verifyData</a:t>
            </a:r>
            <a:r>
              <a:rPr lang="nl-NL" dirty="0"/>
              <a:t>, </a:t>
            </a:r>
            <a:r>
              <a:rPr lang="nl-NL" dirty="0" err="1"/>
              <a:t>runAlgorithm</a:t>
            </a:r>
            <a:r>
              <a:rPr lang="nl-NL" dirty="0"/>
              <a:t>, </a:t>
            </a:r>
            <a:r>
              <a:rPr lang="nl-NL" dirty="0" err="1"/>
              <a:t>verifyAlgorithm</a:t>
            </a:r>
            <a:r>
              <a:rPr lang="nl-NL" dirty="0"/>
              <a:t>, </a:t>
            </a:r>
            <a:r>
              <a:rPr lang="nl-NL" dirty="0" err="1"/>
              <a:t>getVisual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2B41ED-211A-478B-8AF5-ECC42CA50CE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E42F78-5CB1-46F3-8AF1-A0C24DCD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10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2A42400-4E8B-4041-9E2E-EBEEA918B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1" t="4979" r="37172" b="43627"/>
          <a:stretch/>
        </p:blipFill>
        <p:spPr>
          <a:xfrm>
            <a:off x="558784" y="2960229"/>
            <a:ext cx="5742082" cy="34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CC24C-CBA3-4DB7-B5A9-21B02B9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service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CBE486C-CC03-4F92-9C84-9C397FB11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Where</a:t>
            </a:r>
            <a:r>
              <a:rPr lang="nl-NL" dirty="0"/>
              <a:t> do service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wrapper</a:t>
            </a:r>
            <a:r>
              <a:rPr lang="nl-NL" dirty="0"/>
              <a:t> meet</a:t>
            </a:r>
          </a:p>
          <a:p>
            <a:pPr lvl="2"/>
            <a:r>
              <a:rPr lang="nl-NL" dirty="0"/>
              <a:t>The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provides</a:t>
            </a:r>
            <a:r>
              <a:rPr lang="nl-NL" dirty="0"/>
              <a:t> login </a:t>
            </a:r>
            <a:r>
              <a:rPr lang="nl-NL" dirty="0" err="1"/>
              <a:t>atributes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service </a:t>
            </a:r>
            <a:r>
              <a:rPr lang="nl-NL" dirty="0" err="1"/>
              <a:t>knows</a:t>
            </a:r>
            <a:r>
              <a:rPr lang="nl-NL" dirty="0"/>
              <a:t>: </a:t>
            </a:r>
            <a:r>
              <a:rPr lang="nl-NL" dirty="0" err="1"/>
              <a:t>Who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student, name, email, etc.</a:t>
            </a:r>
          </a:p>
          <a:p>
            <a:pPr lvl="2"/>
            <a:r>
              <a:rPr lang="nl-NL" dirty="0"/>
              <a:t>The </a:t>
            </a:r>
            <a:r>
              <a:rPr lang="nl-NL" dirty="0" err="1"/>
              <a:t>wrapper</a:t>
            </a:r>
            <a:r>
              <a:rPr lang="nl-NL" dirty="0"/>
              <a:t> takes care of student consent, </a:t>
            </a:r>
            <a:r>
              <a:rPr lang="nl-NL" dirty="0" err="1"/>
              <a:t>when</a:t>
            </a:r>
            <a:r>
              <a:rPr lang="nl-NL" dirty="0"/>
              <a:t> datasources are </a:t>
            </a:r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consent is </a:t>
            </a:r>
            <a:r>
              <a:rPr lang="nl-NL" dirty="0" err="1"/>
              <a:t>given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institution</a:t>
            </a:r>
            <a:endParaRPr lang="nl-NL" dirty="0"/>
          </a:p>
          <a:p>
            <a:pPr lvl="2"/>
            <a:r>
              <a:rPr lang="nl-NL" dirty="0" err="1"/>
              <a:t>Detailed</a:t>
            </a:r>
            <a:r>
              <a:rPr lang="nl-NL" dirty="0"/>
              <a:t> student information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datasource,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: highschool profile, </a:t>
            </a:r>
            <a:r>
              <a:rPr lang="nl-NL" dirty="0" err="1"/>
              <a:t>current</a:t>
            </a:r>
            <a:r>
              <a:rPr lang="nl-NL" dirty="0"/>
              <a:t> curriculum</a:t>
            </a:r>
          </a:p>
          <a:p>
            <a:pPr lvl="2"/>
            <a:r>
              <a:rPr lang="nl-NL" dirty="0"/>
              <a:t>The service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store state.</a:t>
            </a:r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8E4B742-5C23-4EE8-BDA7-75541A95483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E947A14-E9A7-416A-89CD-0AAC76BE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91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53FD5-85F5-4F4E-896F-CBC71A45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Day 2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66E5A71-DC65-4D8C-9125-0B95E4E79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Work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interface</a:t>
            </a:r>
          </a:p>
          <a:p>
            <a:r>
              <a:rPr lang="nl-NL" dirty="0" err="1"/>
              <a:t>Work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service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065B70-3B0F-4048-B17D-B7DB9B86ADA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2AACAEA-AA0D-4DEB-ACC1-F6713DB7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962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75A54-EB19-42DE-8F54-7B620F3E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new interface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C6C8B8E-CC31-4A98-8F74-402CFC81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76" y="3654718"/>
            <a:ext cx="6160957" cy="3080479"/>
          </a:xfrm>
          <a:prstGeom prst="rect">
            <a:avLst/>
          </a:prstGeom>
        </p:spPr>
      </p:pic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A91AAD-838A-408C-ADFC-9DA26EEFB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night</a:t>
            </a:r>
            <a:r>
              <a:rPr lang="nl-NL" dirty="0"/>
              <a:t> sleep, </a:t>
            </a:r>
            <a:r>
              <a:rPr lang="nl-NL" dirty="0" err="1"/>
              <a:t>it</a:t>
            </a:r>
            <a:r>
              <a:rPr lang="nl-NL" dirty="0"/>
              <a:t> was </a:t>
            </a:r>
            <a:r>
              <a:rPr lang="nl-NL" dirty="0" err="1"/>
              <a:t>decided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visualisation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different</a:t>
            </a:r>
          </a:p>
          <a:p>
            <a:r>
              <a:rPr lang="nl-NL" dirty="0"/>
              <a:t>Just a </a:t>
            </a:r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do </a:t>
            </a:r>
            <a:r>
              <a:rPr lang="nl-NL" dirty="0" err="1"/>
              <a:t>the</a:t>
            </a:r>
            <a:r>
              <a:rPr lang="nl-NL" dirty="0"/>
              <a:t> trick</a:t>
            </a:r>
          </a:p>
          <a:p>
            <a:r>
              <a:rPr lang="nl-NL" dirty="0" err="1"/>
              <a:t>Work</a:t>
            </a:r>
            <a:r>
              <a:rPr lang="nl-NL" dirty="0"/>
              <a:t> was </a:t>
            </a:r>
            <a:r>
              <a:rPr lang="nl-NL" dirty="0" err="1"/>
              <a:t>done</a:t>
            </a:r>
            <a:r>
              <a:rPr lang="nl-NL" dirty="0"/>
              <a:t> on a new interface </a:t>
            </a:r>
            <a:r>
              <a:rPr lang="nl-NL" dirty="0" err="1"/>
              <a:t>where</a:t>
            </a:r>
            <a:r>
              <a:rPr lang="nl-NL" dirty="0"/>
              <a:t> more focus was </a:t>
            </a:r>
            <a:r>
              <a:rPr lang="nl-NL" dirty="0" err="1"/>
              <a:t>given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skillist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qualify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job </a:t>
            </a:r>
          </a:p>
          <a:p>
            <a:pPr lvl="2"/>
            <a:r>
              <a:rPr lang="nl-NL" dirty="0"/>
              <a:t>help </a:t>
            </a:r>
            <a:r>
              <a:rPr lang="nl-NL" dirty="0" err="1"/>
              <a:t>the</a:t>
            </a:r>
            <a:r>
              <a:rPr lang="nl-NL" dirty="0"/>
              <a:t> student </a:t>
            </a:r>
            <a:r>
              <a:rPr lang="nl-NL" dirty="0" err="1"/>
              <a:t>with</a:t>
            </a:r>
            <a:r>
              <a:rPr lang="nl-NL" dirty="0"/>
              <a:t> building </a:t>
            </a:r>
            <a:r>
              <a:rPr lang="nl-NL" dirty="0" err="1"/>
              <a:t>blocks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skills.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823DA41-F8D0-42B8-A11A-82B9BC183407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F2DCFC-2614-46EB-A575-D3E18888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63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B07B7-D23E-4984-B177-B6DA2506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recipe</a:t>
            </a:r>
            <a:r>
              <a:rPr lang="nl-NL" dirty="0"/>
              <a:t> (2)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8981E0-27EA-45E5-9DC0-FDAD5EB2E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On </a:t>
            </a:r>
            <a:r>
              <a:rPr lang="nl-NL" dirty="0" err="1"/>
              <a:t>day</a:t>
            </a:r>
            <a:r>
              <a:rPr lang="nl-NL" dirty="0"/>
              <a:t> 1 we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job </a:t>
            </a:r>
            <a:r>
              <a:rPr lang="nl-NL" dirty="0" err="1"/>
              <a:t>vacancy</a:t>
            </a:r>
            <a:r>
              <a:rPr lang="nl-NL" dirty="0"/>
              <a:t> database, </a:t>
            </a:r>
            <a:r>
              <a:rPr lang="nl-NL" dirty="0" err="1"/>
              <a:t>that</a:t>
            </a:r>
            <a:r>
              <a:rPr lang="nl-NL" dirty="0"/>
              <a:t> was </a:t>
            </a:r>
            <a:r>
              <a:rPr lang="nl-NL" dirty="0" err="1"/>
              <a:t>not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point</a:t>
            </a:r>
          </a:p>
          <a:p>
            <a:r>
              <a:rPr lang="nl-NL" dirty="0"/>
              <a:t>It’s beter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visualization</a:t>
            </a:r>
            <a:r>
              <a:rPr lang="nl-NL" dirty="0"/>
              <a:t> / </a:t>
            </a:r>
            <a:r>
              <a:rPr lang="nl-NL" dirty="0" err="1"/>
              <a:t>the</a:t>
            </a:r>
            <a:r>
              <a:rPr lang="nl-NL" dirty="0"/>
              <a:t> interface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report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student</a:t>
            </a:r>
          </a:p>
          <a:p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description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interface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algorithms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interface</a:t>
            </a:r>
          </a:p>
          <a:p>
            <a:r>
              <a:rPr lang="nl-NL" dirty="0"/>
              <a:t>Thinking </a:t>
            </a:r>
            <a:r>
              <a:rPr lang="nl-NL" dirty="0" err="1"/>
              <a:t>about</a:t>
            </a:r>
            <a:r>
              <a:rPr lang="nl-NL" dirty="0"/>
              <a:t> a </a:t>
            </a:r>
            <a:r>
              <a:rPr lang="nl-NL" dirty="0" err="1"/>
              <a:t>problem</a:t>
            </a:r>
            <a:r>
              <a:rPr lang="nl-NL" dirty="0"/>
              <a:t>, </a:t>
            </a:r>
            <a:r>
              <a:rPr lang="nl-NL" dirty="0" err="1"/>
              <a:t>described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question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interface, takes a lot of time (</a:t>
            </a:r>
            <a:r>
              <a:rPr lang="nl-NL" dirty="0" err="1"/>
              <a:t>just</a:t>
            </a:r>
            <a:r>
              <a:rPr lang="nl-NL" dirty="0"/>
              <a:t> as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cases in a software </a:t>
            </a:r>
            <a:r>
              <a:rPr lang="nl-NL" dirty="0" err="1"/>
              <a:t>develpment</a:t>
            </a:r>
            <a:r>
              <a:rPr lang="nl-NL" dirty="0"/>
              <a:t> proces do)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2C8E7E-718B-488F-BB0A-3BFB37FAB96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8C2D13B-A0F2-4718-8B1E-465374D6F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66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3F8A1A8F-8B49-46A2-B09B-87D7D9C28B7B}"/>
              </a:ext>
            </a:extLst>
          </p:cNvPr>
          <p:cNvSpPr/>
          <p:nvPr/>
        </p:nvSpPr>
        <p:spPr>
          <a:xfrm>
            <a:off x="6885482" y="3822492"/>
            <a:ext cx="2208551" cy="227208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54E390-9692-4703-9526-BC721DC2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service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7BCBF3F-05E2-4F0B-BE08-42EE9E8C6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We split </a:t>
            </a:r>
            <a:r>
              <a:rPr lang="nl-NL" dirty="0" err="1"/>
              <a:t>working</a:t>
            </a:r>
            <a:r>
              <a:rPr lang="nl-NL" dirty="0"/>
              <a:t> on a service in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seperate</a:t>
            </a:r>
            <a:r>
              <a:rPr lang="nl-NL" dirty="0"/>
              <a:t> </a:t>
            </a:r>
            <a:r>
              <a:rPr lang="nl-NL" dirty="0" err="1"/>
              <a:t>tasks</a:t>
            </a:r>
            <a:endParaRPr lang="nl-NL" dirty="0"/>
          </a:p>
          <a:p>
            <a:pPr lvl="2"/>
            <a:r>
              <a:rPr lang="nl-NL" dirty="0" err="1"/>
              <a:t>Working</a:t>
            </a:r>
            <a:r>
              <a:rPr lang="nl-NL" dirty="0"/>
              <a:t> on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repository</a:t>
            </a:r>
            <a:r>
              <a:rPr lang="nl-NL" dirty="0"/>
              <a:t> of open </a:t>
            </a:r>
            <a:r>
              <a:rPr lang="nl-NL" dirty="0" err="1"/>
              <a:t>algorithms</a:t>
            </a:r>
            <a:r>
              <a:rPr lang="nl-NL" dirty="0"/>
              <a:t>/services</a:t>
            </a:r>
          </a:p>
          <a:p>
            <a:pPr lvl="2"/>
            <a:r>
              <a:rPr lang="nl-NL" dirty="0" err="1"/>
              <a:t>Working</a:t>
            </a:r>
            <a:r>
              <a:rPr lang="nl-NL" dirty="0"/>
              <a:t> on </a:t>
            </a:r>
            <a:r>
              <a:rPr lang="nl-NL" dirty="0" err="1"/>
              <a:t>an</a:t>
            </a:r>
            <a:r>
              <a:rPr lang="nl-NL" dirty="0"/>
              <a:t> open </a:t>
            </a:r>
            <a:r>
              <a:rPr lang="nl-NL" dirty="0" err="1"/>
              <a:t>architecture</a:t>
            </a:r>
            <a:endParaRPr lang="nl-NL" dirty="0"/>
          </a:p>
          <a:p>
            <a:pPr lvl="2"/>
            <a:endParaRPr lang="nl-NL" dirty="0"/>
          </a:p>
          <a:p>
            <a:r>
              <a:rPr lang="nl-NL" dirty="0"/>
              <a:t>We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fullfill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D71B29C-19F7-4A18-A5A9-92B395E3749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6F95E2-4A26-4EF6-9371-5C85E362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15</a:t>
            </a:fld>
            <a:endParaRPr lang="nl-NL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F938EFA2-BE0A-4BB0-89B7-D61BB623E655}"/>
              </a:ext>
            </a:extLst>
          </p:cNvPr>
          <p:cNvSpPr/>
          <p:nvPr/>
        </p:nvSpPr>
        <p:spPr>
          <a:xfrm>
            <a:off x="397623" y="4461408"/>
            <a:ext cx="2455505" cy="959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Service of </a:t>
            </a:r>
            <a:r>
              <a:rPr lang="nl-NL" dirty="0" err="1"/>
              <a:t>an</a:t>
            </a:r>
            <a:r>
              <a:rPr lang="nl-NL" dirty="0"/>
              <a:t> expert</a:t>
            </a:r>
          </a:p>
          <a:p>
            <a:pPr algn="ctr"/>
            <a:r>
              <a:rPr lang="nl-NL" dirty="0"/>
              <a:t>(</a:t>
            </a:r>
            <a:r>
              <a:rPr lang="nl-NL" dirty="0" err="1"/>
              <a:t>example</a:t>
            </a:r>
            <a:r>
              <a:rPr lang="nl-NL" dirty="0"/>
              <a:t>: job </a:t>
            </a:r>
            <a:r>
              <a:rPr lang="nl-NL" dirty="0" err="1"/>
              <a:t>vacancy</a:t>
            </a:r>
            <a:r>
              <a:rPr lang="nl-NL" dirty="0"/>
              <a:t>)</a:t>
            </a: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DB83C4B1-082D-42CF-BFF3-5DE7A5AB4A3E}"/>
              </a:ext>
            </a:extLst>
          </p:cNvPr>
          <p:cNvSpPr/>
          <p:nvPr/>
        </p:nvSpPr>
        <p:spPr>
          <a:xfrm>
            <a:off x="3407765" y="4736228"/>
            <a:ext cx="849442" cy="4097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534BBE84-0BFC-4F82-93D9-51B50D209AC8}"/>
              </a:ext>
            </a:extLst>
          </p:cNvPr>
          <p:cNvSpPr/>
          <p:nvPr/>
        </p:nvSpPr>
        <p:spPr>
          <a:xfrm>
            <a:off x="4666538" y="4024859"/>
            <a:ext cx="459699" cy="48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s1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B40D0D97-1A9D-4D35-8DA7-01A5A0734714}"/>
              </a:ext>
            </a:extLst>
          </p:cNvPr>
          <p:cNvSpPr/>
          <p:nvPr/>
        </p:nvSpPr>
        <p:spPr>
          <a:xfrm>
            <a:off x="4676785" y="4698753"/>
            <a:ext cx="459699" cy="48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s2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261D684-FBEC-4E69-A641-710B0E4E2D4C}"/>
              </a:ext>
            </a:extLst>
          </p:cNvPr>
          <p:cNvSpPr/>
          <p:nvPr/>
        </p:nvSpPr>
        <p:spPr>
          <a:xfrm>
            <a:off x="4676785" y="5389672"/>
            <a:ext cx="459699" cy="48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s3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CC5679D-D19C-4541-8E59-4C85C752FBEA}"/>
              </a:ext>
            </a:extLst>
          </p:cNvPr>
          <p:cNvSpPr txBox="1"/>
          <p:nvPr/>
        </p:nvSpPr>
        <p:spPr>
          <a:xfrm>
            <a:off x="3764921" y="6094573"/>
            <a:ext cx="22629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sz="1200" cap="all" dirty="0" err="1"/>
              <a:t>Repository</a:t>
            </a:r>
            <a:r>
              <a:rPr lang="nl-NL" sz="1200" cap="all" dirty="0"/>
              <a:t> of open </a:t>
            </a:r>
            <a:r>
              <a:rPr lang="nl-NL" sz="1200" cap="all" dirty="0" err="1"/>
              <a:t>algorithms</a:t>
            </a:r>
            <a:endParaRPr lang="nl-NL" sz="1200" cap="all" dirty="0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E3E1DB44-861B-428C-9D9C-6202441AAF6D}"/>
              </a:ext>
            </a:extLst>
          </p:cNvPr>
          <p:cNvSpPr/>
          <p:nvPr/>
        </p:nvSpPr>
        <p:spPr>
          <a:xfrm>
            <a:off x="5656143" y="4736227"/>
            <a:ext cx="849442" cy="4097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E0CBF37D-BCDD-40F4-8A49-FBBB9C5AE4A8}"/>
              </a:ext>
            </a:extLst>
          </p:cNvPr>
          <p:cNvSpPr/>
          <p:nvPr/>
        </p:nvSpPr>
        <p:spPr>
          <a:xfrm>
            <a:off x="7055518" y="4736227"/>
            <a:ext cx="459699" cy="48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s1</a:t>
            </a: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59B709FD-68DE-456C-B907-F0E274F66F40}"/>
              </a:ext>
            </a:extLst>
          </p:cNvPr>
          <p:cNvSpPr/>
          <p:nvPr/>
        </p:nvSpPr>
        <p:spPr>
          <a:xfrm>
            <a:off x="7771316" y="4725569"/>
            <a:ext cx="459699" cy="48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s2</a:t>
            </a: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DDFD0A4F-FFAD-42F7-8A8D-20C708BAA20A}"/>
              </a:ext>
            </a:extLst>
          </p:cNvPr>
          <p:cNvSpPr/>
          <p:nvPr/>
        </p:nvSpPr>
        <p:spPr>
          <a:xfrm>
            <a:off x="8459597" y="4736227"/>
            <a:ext cx="459699" cy="48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s3</a:t>
            </a:r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952BECDD-3206-4C8E-B610-4286C0C568F8}"/>
              </a:ext>
            </a:extLst>
          </p:cNvPr>
          <p:cNvSpPr/>
          <p:nvPr/>
        </p:nvSpPr>
        <p:spPr>
          <a:xfrm>
            <a:off x="7055517" y="5399000"/>
            <a:ext cx="1863779" cy="48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ìnfrastructure</a:t>
            </a:r>
            <a:endParaRPr lang="nl-NL" dirty="0"/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7B794F98-33C9-48E3-BF1F-1B354121AA1D}"/>
              </a:ext>
            </a:extLst>
          </p:cNvPr>
          <p:cNvSpPr/>
          <p:nvPr/>
        </p:nvSpPr>
        <p:spPr>
          <a:xfrm>
            <a:off x="7055516" y="4062796"/>
            <a:ext cx="1863779" cy="48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55BFB98-2F15-4993-9E90-5C4AFC852DD4}"/>
              </a:ext>
            </a:extLst>
          </p:cNvPr>
          <p:cNvSpPr txBox="1"/>
          <p:nvPr/>
        </p:nvSpPr>
        <p:spPr>
          <a:xfrm>
            <a:off x="6909904" y="6283728"/>
            <a:ext cx="21825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sz="1200" cap="all" dirty="0" err="1"/>
              <a:t>Reuse</a:t>
            </a:r>
            <a:r>
              <a:rPr lang="nl-NL" sz="1200" cap="all" dirty="0"/>
              <a:t> in </a:t>
            </a:r>
            <a:r>
              <a:rPr lang="nl-NL" sz="1200" cap="all" dirty="0" err="1"/>
              <a:t>an</a:t>
            </a:r>
            <a:r>
              <a:rPr lang="nl-NL" sz="1200" cap="all" dirty="0"/>
              <a:t> open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182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9763A-A393-4ED2-AC44-CDDD8D33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on </a:t>
            </a:r>
            <a:r>
              <a:rPr lang="nl-NL" dirty="0" err="1"/>
              <a:t>an</a:t>
            </a:r>
            <a:r>
              <a:rPr lang="nl-NL" dirty="0"/>
              <a:t> open </a:t>
            </a:r>
            <a:r>
              <a:rPr lang="nl-NL" dirty="0" err="1"/>
              <a:t>architecture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A003F81-7ED4-460D-B0DB-0645A7313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3808" y="1400483"/>
            <a:ext cx="6827130" cy="4456846"/>
          </a:xfrm>
        </p:spPr>
        <p:txBody>
          <a:bodyPr/>
          <a:lstStyle/>
          <a:p>
            <a:r>
              <a:rPr lang="nl-NL" dirty="0"/>
              <a:t>The open </a:t>
            </a:r>
            <a:r>
              <a:rPr lang="nl-NL" dirty="0" err="1"/>
              <a:t>architecture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service </a:t>
            </a:r>
            <a:r>
              <a:rPr lang="nl-NL" dirty="0" err="1"/>
              <a:t>orchestration</a:t>
            </a:r>
            <a:endParaRPr lang="nl-NL" dirty="0"/>
          </a:p>
          <a:p>
            <a:r>
              <a:rPr lang="nl-NL" dirty="0"/>
              <a:t>Services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contained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standalone or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bigger</a:t>
            </a:r>
            <a:r>
              <a:rPr lang="nl-NL" dirty="0"/>
              <a:t> picture</a:t>
            </a:r>
          </a:p>
          <a:p>
            <a:r>
              <a:rPr lang="nl-NL" dirty="0"/>
              <a:t>A Message Queue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pass </a:t>
            </a:r>
            <a:r>
              <a:rPr lang="nl-NL" dirty="0" err="1"/>
              <a:t>higher</a:t>
            </a:r>
            <a:r>
              <a:rPr lang="nl-NL" dirty="0"/>
              <a:t> level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right service</a:t>
            </a:r>
          </a:p>
          <a:p>
            <a:pPr lvl="2"/>
            <a:r>
              <a:rPr lang="nl-NL" dirty="0"/>
              <a:t>‘start running </a:t>
            </a:r>
            <a:r>
              <a:rPr lang="nl-NL" dirty="0" err="1"/>
              <a:t>algorithm</a:t>
            </a:r>
            <a:r>
              <a:rPr lang="nl-NL" dirty="0"/>
              <a:t> on service 1’</a:t>
            </a:r>
          </a:p>
          <a:p>
            <a:pPr lvl="2"/>
            <a:r>
              <a:rPr lang="nl-NL" dirty="0"/>
              <a:t>‘</a:t>
            </a:r>
            <a:r>
              <a:rPr lang="nl-NL" dirty="0" err="1"/>
              <a:t>prepare</a:t>
            </a:r>
            <a:r>
              <a:rPr lang="nl-NL" dirty="0"/>
              <a:t> data on service 2’</a:t>
            </a:r>
          </a:p>
          <a:p>
            <a:pPr lvl="2"/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implementing</a:t>
            </a:r>
            <a:r>
              <a:rPr lang="nl-NL" dirty="0"/>
              <a:t> a </a:t>
            </a:r>
            <a:r>
              <a:rPr lang="nl-NL" dirty="0" err="1"/>
              <a:t>couple</a:t>
            </a:r>
            <a:r>
              <a:rPr lang="nl-NL" dirty="0"/>
              <a:t> of </a:t>
            </a:r>
            <a:r>
              <a:rPr lang="nl-NL" dirty="0" err="1"/>
              <a:t>docker</a:t>
            </a:r>
            <a:r>
              <a:rPr lang="nl-NL" dirty="0"/>
              <a:t> containers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rabbitmq</a:t>
            </a:r>
            <a:r>
              <a:rPr lang="nl-NL" dirty="0"/>
              <a:t> (MQ), </a:t>
            </a:r>
            <a:r>
              <a:rPr lang="nl-NL" dirty="0" err="1"/>
              <a:t>nodered</a:t>
            </a:r>
            <a:r>
              <a:rPr lang="nl-NL" dirty="0"/>
              <a:t> (API/FLOW)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simple</a:t>
            </a:r>
            <a:r>
              <a:rPr lang="nl-NL" dirty="0"/>
              <a:t> service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demonstrate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2E012B-5C54-40AA-B488-873D66DD09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15E4C3F-AEA0-4AF2-A74B-D7E8A217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16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D5269BB-78EF-49CA-A25E-562B9E32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8" b="18955"/>
          <a:stretch/>
        </p:blipFill>
        <p:spPr>
          <a:xfrm>
            <a:off x="7699948" y="1070547"/>
            <a:ext cx="4322164" cy="49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AA668-41DD-4D4E-9B6B-B72FD171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on open </a:t>
            </a:r>
            <a:r>
              <a:rPr lang="nl-NL" dirty="0" err="1"/>
              <a:t>algorithms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94C8D90-C69B-46C3-B4F3-BBF1E293C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3807" y="1400483"/>
            <a:ext cx="5857006" cy="4456846"/>
          </a:xfrm>
        </p:spPr>
        <p:txBody>
          <a:bodyPr/>
          <a:lstStyle/>
          <a:p>
            <a:r>
              <a:rPr lang="nl-NL" sz="1800" dirty="0" err="1"/>
              <a:t>Researchers</a:t>
            </a:r>
            <a:r>
              <a:rPr lang="nl-NL" sz="1800" dirty="0"/>
              <a:t> are </a:t>
            </a:r>
            <a:r>
              <a:rPr lang="nl-NL" sz="1800" dirty="0" err="1"/>
              <a:t>the</a:t>
            </a:r>
            <a:r>
              <a:rPr lang="nl-NL" sz="1800" dirty="0"/>
              <a:t> expert on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problem</a:t>
            </a:r>
            <a:r>
              <a:rPr lang="nl-NL" sz="1800" dirty="0"/>
              <a:t> but </a:t>
            </a:r>
            <a:r>
              <a:rPr lang="nl-NL" sz="1800" dirty="0" err="1"/>
              <a:t>need</a:t>
            </a:r>
            <a:r>
              <a:rPr lang="nl-NL" sz="1800" dirty="0"/>
              <a:t> help </a:t>
            </a:r>
            <a:r>
              <a:rPr lang="nl-NL" sz="1800" dirty="0" err="1"/>
              <a:t>to</a:t>
            </a:r>
            <a:r>
              <a:rPr lang="nl-NL" sz="1800" dirty="0"/>
              <a:t> make </a:t>
            </a:r>
            <a:r>
              <a:rPr lang="nl-NL" sz="1800" dirty="0" err="1"/>
              <a:t>it</a:t>
            </a:r>
            <a:r>
              <a:rPr lang="nl-NL" sz="1800" dirty="0"/>
              <a:t> </a:t>
            </a:r>
            <a:r>
              <a:rPr lang="nl-NL" sz="1800" dirty="0" err="1"/>
              <a:t>available</a:t>
            </a:r>
            <a:r>
              <a:rPr lang="nl-NL" sz="1800" dirty="0"/>
              <a:t> as a service</a:t>
            </a:r>
          </a:p>
          <a:p>
            <a:endParaRPr lang="nl-NL" sz="1800" dirty="0"/>
          </a:p>
          <a:p>
            <a:r>
              <a:rPr lang="nl-NL" sz="1800" dirty="0"/>
              <a:t>A </a:t>
            </a:r>
            <a:r>
              <a:rPr lang="nl-NL" sz="1800" dirty="0" err="1"/>
              <a:t>couple</a:t>
            </a:r>
            <a:r>
              <a:rPr lang="nl-NL" sz="1800" dirty="0"/>
              <a:t> of </a:t>
            </a:r>
            <a:r>
              <a:rPr lang="nl-NL" sz="1800" dirty="0" err="1"/>
              <a:t>ideas</a:t>
            </a:r>
            <a:endParaRPr lang="nl-NL" sz="1800" dirty="0"/>
          </a:p>
          <a:p>
            <a:pPr lvl="2"/>
            <a:r>
              <a:rPr lang="nl-NL" sz="1800" dirty="0"/>
              <a:t>Write </a:t>
            </a:r>
            <a:r>
              <a:rPr lang="nl-NL" sz="1800" dirty="0" err="1"/>
              <a:t>quidelines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get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idea</a:t>
            </a:r>
            <a:r>
              <a:rPr lang="nl-NL" sz="1800" dirty="0"/>
              <a:t>/research </a:t>
            </a:r>
            <a:r>
              <a:rPr lang="nl-NL" sz="1800" dirty="0" err="1"/>
              <a:t>to</a:t>
            </a:r>
            <a:r>
              <a:rPr lang="nl-NL" sz="1800" dirty="0"/>
              <a:t> service</a:t>
            </a:r>
          </a:p>
          <a:p>
            <a:pPr lvl="2"/>
            <a:r>
              <a:rPr lang="nl-NL" sz="1800" dirty="0"/>
              <a:t>Help researcher </a:t>
            </a:r>
            <a:r>
              <a:rPr lang="nl-NL" sz="1800" dirty="0" err="1"/>
              <a:t>with</a:t>
            </a:r>
            <a:r>
              <a:rPr lang="nl-NL" sz="1800" dirty="0"/>
              <a:t> ICT: software development </a:t>
            </a:r>
            <a:r>
              <a:rPr lang="nl-NL" sz="1800" dirty="0" err="1"/>
              <a:t>and</a:t>
            </a:r>
            <a:r>
              <a:rPr lang="nl-NL" sz="1800" dirty="0"/>
              <a:t>/or service management</a:t>
            </a:r>
          </a:p>
          <a:p>
            <a:pPr lvl="2"/>
            <a:r>
              <a:rPr lang="nl-NL" sz="1800" dirty="0"/>
              <a:t>Collect data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actual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of service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improve</a:t>
            </a:r>
            <a:r>
              <a:rPr lang="nl-NL" sz="1800" dirty="0"/>
              <a:t> service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publish</a:t>
            </a:r>
            <a:r>
              <a:rPr lang="nl-NL" sz="1800" dirty="0"/>
              <a:t> </a:t>
            </a:r>
            <a:r>
              <a:rPr lang="nl-NL" sz="1800" dirty="0" err="1"/>
              <a:t>results</a:t>
            </a:r>
            <a:endParaRPr lang="nl-NL" sz="1800" dirty="0"/>
          </a:p>
          <a:p>
            <a:pPr lvl="2"/>
            <a:endParaRPr lang="nl-NL" sz="1800" dirty="0"/>
          </a:p>
          <a:p>
            <a:r>
              <a:rPr lang="nl-NL" sz="1800" dirty="0"/>
              <a:t>It </a:t>
            </a:r>
            <a:r>
              <a:rPr lang="nl-NL" sz="1800" dirty="0" err="1"/>
              <a:t>might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a </a:t>
            </a:r>
            <a:r>
              <a:rPr lang="nl-NL" sz="1800" dirty="0" err="1"/>
              <a:t>good</a:t>
            </a:r>
            <a:r>
              <a:rPr lang="nl-NL" sz="1800" dirty="0"/>
              <a:t> </a:t>
            </a:r>
            <a:r>
              <a:rPr lang="nl-NL" sz="1800" dirty="0" err="1"/>
              <a:t>idea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use</a:t>
            </a:r>
            <a:r>
              <a:rPr lang="nl-NL" sz="1800" dirty="0"/>
              <a:t> </a:t>
            </a:r>
            <a:r>
              <a:rPr lang="nl-NL" sz="1800" dirty="0" err="1"/>
              <a:t>github</a:t>
            </a:r>
            <a:r>
              <a:rPr lang="nl-NL" sz="1800" dirty="0"/>
              <a:t> as a </a:t>
            </a:r>
            <a:r>
              <a:rPr lang="nl-NL" sz="1800" dirty="0" err="1"/>
              <a:t>repository</a:t>
            </a:r>
            <a:r>
              <a:rPr lang="nl-NL" sz="1800" dirty="0"/>
              <a:t> of LA services</a:t>
            </a:r>
          </a:p>
          <a:p>
            <a:pPr lvl="2"/>
            <a:r>
              <a:rPr lang="nl-NL" sz="1800" dirty="0" err="1"/>
              <a:t>Each</a:t>
            </a:r>
            <a:r>
              <a:rPr lang="nl-NL" sz="1800" dirty="0"/>
              <a:t> </a:t>
            </a:r>
            <a:r>
              <a:rPr lang="nl-NL" sz="1800" dirty="0" err="1"/>
              <a:t>individual</a:t>
            </a:r>
            <a:r>
              <a:rPr lang="nl-NL" sz="1800" dirty="0"/>
              <a:t> LA service </a:t>
            </a:r>
            <a:r>
              <a:rPr lang="nl-NL" sz="1800" dirty="0" err="1"/>
              <a:t>should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</a:t>
            </a:r>
            <a:r>
              <a:rPr lang="nl-NL" sz="1800" dirty="0" err="1"/>
              <a:t>owned</a:t>
            </a:r>
            <a:r>
              <a:rPr lang="nl-NL" sz="1800" dirty="0"/>
              <a:t> </a:t>
            </a:r>
            <a:r>
              <a:rPr lang="nl-NL" sz="1800" dirty="0" err="1"/>
              <a:t>by</a:t>
            </a:r>
            <a:r>
              <a:rPr lang="nl-NL" sz="1800" dirty="0"/>
              <a:t> a member of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institution</a:t>
            </a:r>
            <a:endParaRPr lang="nl-NL" sz="18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AFD0DFC-584A-423A-A9E4-4988CDA4F15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317BC1E-B38A-48B4-8DFD-D35328C2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17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23023F3-1043-4F26-8F90-B1B77642F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4" t="6495" r="3255" b="25656"/>
          <a:stretch/>
        </p:blipFill>
        <p:spPr>
          <a:xfrm>
            <a:off x="6585679" y="1765093"/>
            <a:ext cx="5481403" cy="39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7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8FA402-F0BE-4424-AA29-D97C39399070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D1AD16-9485-44C2-A5A4-917C6F84F8D3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ECD4AD9-CDF1-4BBE-846A-294DEBA786FD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B0C274FC-9206-4623-9D1C-5FB04DF371C8}"/>
              </a:ext>
            </a:extLst>
          </p:cNvPr>
          <p:cNvSpPr txBox="1"/>
          <p:nvPr/>
        </p:nvSpPr>
        <p:spPr>
          <a:xfrm>
            <a:off x="883538" y="580253"/>
            <a:ext cx="38141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cap="all" dirty="0"/>
              <a:t>Herman.vandompseler@surfnet.nl</a:t>
            </a:r>
          </a:p>
        </p:txBody>
      </p:sp>
    </p:spTree>
    <p:extLst>
      <p:ext uri="{BB962C8B-B14F-4D97-AF65-F5344CB8AC3E}">
        <p14:creationId xmlns:p14="http://schemas.microsoft.com/office/powerpoint/2010/main" val="423943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31D3E-F903-4A60-8BC6-942971A5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Day 1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368B5E0-8FFD-46AC-BC72-A0A403483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started</a:t>
            </a:r>
            <a:r>
              <a:rPr lang="nl-NL" dirty="0"/>
              <a:t> as a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problems</a:t>
            </a:r>
            <a:endParaRPr lang="nl-NL" dirty="0"/>
          </a:p>
          <a:p>
            <a:pPr lvl="2"/>
            <a:r>
              <a:rPr lang="nl-NL" dirty="0"/>
              <a:t>Zoom in on </a:t>
            </a:r>
            <a:r>
              <a:rPr lang="nl-NL" dirty="0" err="1"/>
              <a:t>the</a:t>
            </a:r>
            <a:r>
              <a:rPr lang="nl-NL" dirty="0"/>
              <a:t> job </a:t>
            </a:r>
            <a:r>
              <a:rPr lang="nl-NL" dirty="0" err="1"/>
              <a:t>vacancy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  <a:p>
            <a:pPr lvl="2"/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SURF </a:t>
            </a:r>
            <a:r>
              <a:rPr lang="nl-NL" dirty="0" err="1"/>
              <a:t>recipe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describe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make a service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3157672-FC4C-4909-9931-DADA6EAFBAB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40E059D-A594-4D31-8A4A-64A09702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68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93662-9C08-48C6-AD53-1ED9F177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Details of </a:t>
            </a:r>
            <a:r>
              <a:rPr lang="nl-NL" dirty="0" err="1"/>
              <a:t>the</a:t>
            </a:r>
            <a:r>
              <a:rPr lang="nl-NL" dirty="0"/>
              <a:t> Job </a:t>
            </a:r>
            <a:r>
              <a:rPr lang="nl-NL" dirty="0" err="1"/>
              <a:t>Vacancy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77F27D-5399-4DA4-A781-233DA3C50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3807" y="1400483"/>
            <a:ext cx="9274763" cy="4456846"/>
          </a:xfrm>
        </p:spPr>
        <p:txBody>
          <a:bodyPr/>
          <a:lstStyle/>
          <a:p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job </a:t>
            </a:r>
            <a:r>
              <a:rPr lang="nl-NL" dirty="0" err="1"/>
              <a:t>vacancy</a:t>
            </a:r>
            <a:r>
              <a:rPr lang="nl-NL" dirty="0"/>
              <a:t> database (10.000+ records) we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present </a:t>
            </a:r>
            <a:r>
              <a:rPr lang="nl-NL" dirty="0" err="1"/>
              <a:t>students</a:t>
            </a:r>
            <a:r>
              <a:rPr lang="nl-NL" dirty="0"/>
              <a:t> a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skills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qualify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dream</a:t>
            </a:r>
            <a:r>
              <a:rPr lang="nl-NL" dirty="0"/>
              <a:t> job.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translated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:</a:t>
            </a:r>
          </a:p>
          <a:p>
            <a:pPr lvl="2"/>
            <a:r>
              <a:rPr lang="nl-NL" dirty="0"/>
              <a:t>Question: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dream</a:t>
            </a:r>
            <a:r>
              <a:rPr lang="nl-NL" dirty="0"/>
              <a:t> job?</a:t>
            </a:r>
          </a:p>
          <a:p>
            <a:pPr lvl="2"/>
            <a:r>
              <a:rPr lang="nl-NL" dirty="0" err="1"/>
              <a:t>Visualisation</a:t>
            </a:r>
            <a:r>
              <a:rPr lang="nl-NL" dirty="0"/>
              <a:t>: The most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take,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(highschool) profile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81DC41B-A300-4FC2-828A-CAEA0F7468E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3AA722C-F6C5-4DE4-B847-6D84F997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3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26897BB-AC0C-498C-810A-3B8DFF3BB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22"/>
          <a:stretch/>
        </p:blipFill>
        <p:spPr>
          <a:xfrm>
            <a:off x="3913230" y="4599503"/>
            <a:ext cx="3735986" cy="199346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72C9281-0D28-453C-B5A6-FA3D01AC2893}"/>
              </a:ext>
            </a:extLst>
          </p:cNvPr>
          <p:cNvSpPr txBox="1"/>
          <p:nvPr/>
        </p:nvSpPr>
        <p:spPr>
          <a:xfrm>
            <a:off x="2845074" y="4297377"/>
            <a:ext cx="16237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4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Highschool profile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AD24103-477B-4CD8-8134-3251F727C167}"/>
              </a:ext>
            </a:extLst>
          </p:cNvPr>
          <p:cNvSpPr txBox="1"/>
          <p:nvPr/>
        </p:nvSpPr>
        <p:spPr>
          <a:xfrm>
            <a:off x="4867439" y="4300870"/>
            <a:ext cx="7832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4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Bachelor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586D580-C601-47DC-9178-A3A2B8EFDA46}"/>
              </a:ext>
            </a:extLst>
          </p:cNvPr>
          <p:cNvSpPr txBox="1"/>
          <p:nvPr/>
        </p:nvSpPr>
        <p:spPr>
          <a:xfrm>
            <a:off x="6049318" y="4297377"/>
            <a:ext cx="6127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4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MASTER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0B87A89-B88A-48EF-A579-C05C955A2277}"/>
              </a:ext>
            </a:extLst>
          </p:cNvPr>
          <p:cNvSpPr txBox="1"/>
          <p:nvPr/>
        </p:nvSpPr>
        <p:spPr>
          <a:xfrm>
            <a:off x="7312693" y="4297377"/>
            <a:ext cx="2741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4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17030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A8ABD-FEE8-4AE8-A2AC-C365A6FD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9" y="272177"/>
            <a:ext cx="11149188" cy="600744"/>
          </a:xfrm>
        </p:spPr>
        <p:txBody>
          <a:bodyPr/>
          <a:lstStyle/>
          <a:p>
            <a:r>
              <a:rPr lang="nl-NL" dirty="0" err="1"/>
              <a:t>Recipe</a:t>
            </a:r>
            <a:r>
              <a:rPr lang="nl-NL" dirty="0"/>
              <a:t> - </a:t>
            </a:r>
            <a:r>
              <a:rPr lang="nl-NL" dirty="0" err="1"/>
              <a:t>phase</a:t>
            </a:r>
            <a:r>
              <a:rPr lang="nl-NL" dirty="0"/>
              <a:t> 1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946C6E-5242-4E0E-A5AE-84C2086BFAD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09C8913-0D00-4852-A918-642E926C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4</a:t>
            </a:fld>
            <a:endParaRPr lang="nl-NL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A878329A-4FEF-43B2-B4F7-9766CBFAB6B5}"/>
              </a:ext>
            </a:extLst>
          </p:cNvPr>
          <p:cNvCxnSpPr>
            <a:cxnSpLocks/>
          </p:cNvCxnSpPr>
          <p:nvPr/>
        </p:nvCxnSpPr>
        <p:spPr>
          <a:xfrm flipH="1">
            <a:off x="5183681" y="1584897"/>
            <a:ext cx="1" cy="353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510AEFB-78BC-445C-BCA4-5FD6254AA635}"/>
              </a:ext>
            </a:extLst>
          </p:cNvPr>
          <p:cNvCxnSpPr/>
          <p:nvPr/>
        </p:nvCxnSpPr>
        <p:spPr>
          <a:xfrm>
            <a:off x="2954832" y="1584897"/>
            <a:ext cx="4584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DC38B63D-5F63-4631-B2E9-B9D1132F5ED6}"/>
              </a:ext>
            </a:extLst>
          </p:cNvPr>
          <p:cNvSpPr txBox="1"/>
          <p:nvPr/>
        </p:nvSpPr>
        <p:spPr>
          <a:xfrm>
            <a:off x="3876530" y="1215564"/>
            <a:ext cx="268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What’s</a:t>
            </a:r>
            <a:r>
              <a:rPr lang="nl-NL" b="1" dirty="0"/>
              <a:t> is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dream</a:t>
            </a:r>
            <a:r>
              <a:rPr lang="nl-NL" b="1" dirty="0"/>
              <a:t> job?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DFDF17E-B5C6-4D5E-BCD4-16D00D8209C8}"/>
              </a:ext>
            </a:extLst>
          </p:cNvPr>
          <p:cNvSpPr txBox="1"/>
          <p:nvPr/>
        </p:nvSpPr>
        <p:spPr>
          <a:xfrm>
            <a:off x="2870743" y="1561396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50EFFAD-7DA1-4F7B-BACE-91E44D818C4A}"/>
              </a:ext>
            </a:extLst>
          </p:cNvPr>
          <p:cNvSpPr txBox="1"/>
          <p:nvPr/>
        </p:nvSpPr>
        <p:spPr>
          <a:xfrm>
            <a:off x="6527750" y="1552095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algorithm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7FC4091-D435-42FE-A52D-8678C3AB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039" y="5198448"/>
            <a:ext cx="2403284" cy="11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4F53-E654-4781-8BCB-74AB0921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data sources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algorithms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C3C2781-890A-4585-8BD1-C459A885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came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four</a:t>
            </a:r>
            <a:r>
              <a:rPr lang="nl-NL" dirty="0"/>
              <a:t> datasources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involved</a:t>
            </a:r>
            <a:endParaRPr lang="nl-NL" dirty="0"/>
          </a:p>
          <a:p>
            <a:pPr lvl="2"/>
            <a:r>
              <a:rPr lang="nl-NL" dirty="0"/>
              <a:t>Job </a:t>
            </a:r>
            <a:r>
              <a:rPr lang="nl-NL" dirty="0" err="1"/>
              <a:t>vacancy</a:t>
            </a:r>
            <a:r>
              <a:rPr lang="nl-NL" dirty="0"/>
              <a:t> database (</a:t>
            </a:r>
            <a:r>
              <a:rPr lang="nl-NL" dirty="0" err="1"/>
              <a:t>describing</a:t>
            </a:r>
            <a:r>
              <a:rPr lang="nl-NL" dirty="0"/>
              <a:t> jobs </a:t>
            </a:r>
            <a:r>
              <a:rPr lang="nl-NL" dirty="0" err="1"/>
              <a:t>and</a:t>
            </a:r>
            <a:r>
              <a:rPr lang="nl-NL" dirty="0"/>
              <a:t> skills)</a:t>
            </a:r>
          </a:p>
          <a:p>
            <a:pPr lvl="2"/>
            <a:r>
              <a:rPr lang="nl-NL" dirty="0" err="1"/>
              <a:t>Registry</a:t>
            </a:r>
            <a:r>
              <a:rPr lang="nl-NL" dirty="0"/>
              <a:t> data (</a:t>
            </a:r>
            <a:r>
              <a:rPr lang="nl-NL" dirty="0" err="1"/>
              <a:t>describing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people’s</a:t>
            </a:r>
            <a:r>
              <a:rPr lang="nl-NL" dirty="0"/>
              <a:t> </a:t>
            </a:r>
            <a:r>
              <a:rPr lang="nl-NL" dirty="0" err="1"/>
              <a:t>education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job)</a:t>
            </a:r>
          </a:p>
          <a:p>
            <a:pPr lvl="2"/>
            <a:r>
              <a:rPr lang="nl-NL" dirty="0"/>
              <a:t>ESCO </a:t>
            </a:r>
            <a:r>
              <a:rPr lang="nl-NL" dirty="0" err="1"/>
              <a:t>taxonomy</a:t>
            </a:r>
            <a:r>
              <a:rPr lang="nl-NL" dirty="0"/>
              <a:t> of skills </a:t>
            </a:r>
            <a:r>
              <a:rPr lang="nl-NL" dirty="0" err="1"/>
              <a:t>and</a:t>
            </a:r>
            <a:r>
              <a:rPr lang="nl-NL" dirty="0"/>
              <a:t> jobs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jobs/skills)</a:t>
            </a:r>
          </a:p>
          <a:p>
            <a:pPr lvl="2"/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Education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 of </a:t>
            </a:r>
            <a:r>
              <a:rPr lang="nl-NL" dirty="0" err="1"/>
              <a:t>graduated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(</a:t>
            </a:r>
            <a:r>
              <a:rPr lang="nl-NL" dirty="0" err="1"/>
              <a:t>to</a:t>
            </a:r>
            <a:r>
              <a:rPr lang="nl-NL" dirty="0"/>
              <a:t> match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student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graduated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)</a:t>
            </a:r>
          </a:p>
          <a:p>
            <a:pPr lvl="2"/>
            <a:endParaRPr lang="nl-NL" dirty="0"/>
          </a:p>
          <a:p>
            <a:r>
              <a:rPr lang="nl-NL" dirty="0"/>
              <a:t>It </a:t>
            </a:r>
            <a:r>
              <a:rPr lang="nl-NL" dirty="0" err="1"/>
              <a:t>turned</a:t>
            </a:r>
            <a:r>
              <a:rPr lang="nl-NL" dirty="0"/>
              <a:t> out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intended</a:t>
            </a:r>
            <a:r>
              <a:rPr lang="nl-NL" dirty="0"/>
              <a:t> </a:t>
            </a:r>
            <a:r>
              <a:rPr lang="nl-NL" dirty="0" err="1"/>
              <a:t>visualiation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databases </a:t>
            </a:r>
            <a:r>
              <a:rPr lang="nl-NL" dirty="0" err="1"/>
              <a:t>and</a:t>
            </a:r>
            <a:r>
              <a:rPr lang="nl-NL" dirty="0"/>
              <a:t> later </a:t>
            </a:r>
            <a:r>
              <a:rPr lang="nl-NL" dirty="0" err="1"/>
              <a:t>refine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endParaRPr lang="nl-NL" dirty="0"/>
          </a:p>
          <a:p>
            <a:pPr lvl="2"/>
            <a:r>
              <a:rPr lang="nl-NL" dirty="0"/>
              <a:t>Step 1: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graduated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data, </a:t>
            </a:r>
            <a:r>
              <a:rPr lang="nl-NL" dirty="0" err="1"/>
              <a:t>to</a:t>
            </a:r>
            <a:r>
              <a:rPr lang="nl-NL" dirty="0"/>
              <a:t> show most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path</a:t>
            </a:r>
            <a:endParaRPr lang="nl-NL" dirty="0"/>
          </a:p>
          <a:p>
            <a:pPr lvl="2"/>
            <a:r>
              <a:rPr lang="nl-NL" dirty="0"/>
              <a:t>Step 2: </a:t>
            </a:r>
            <a:r>
              <a:rPr lang="nl-NL" dirty="0" err="1"/>
              <a:t>refine</a:t>
            </a:r>
            <a:r>
              <a:rPr lang="nl-NL" dirty="0"/>
              <a:t> step 1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esco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job </a:t>
            </a:r>
            <a:r>
              <a:rPr lang="nl-NL" dirty="0" err="1"/>
              <a:t>vacancy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more </a:t>
            </a:r>
            <a:r>
              <a:rPr lang="nl-NL" dirty="0" err="1"/>
              <a:t>precise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.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A69F538-5360-4659-B3E6-87651192B867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A3EB036-2979-4919-9CCE-FCD166CC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45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A8ABD-FEE8-4AE8-A2AC-C365A6FD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9" y="272177"/>
            <a:ext cx="11149188" cy="600744"/>
          </a:xfrm>
        </p:spPr>
        <p:txBody>
          <a:bodyPr/>
          <a:lstStyle/>
          <a:p>
            <a:r>
              <a:rPr lang="nl-NL" dirty="0" err="1"/>
              <a:t>Recipe</a:t>
            </a:r>
            <a:r>
              <a:rPr lang="nl-NL" dirty="0"/>
              <a:t> - </a:t>
            </a:r>
            <a:r>
              <a:rPr lang="nl-NL" dirty="0" err="1"/>
              <a:t>phase</a:t>
            </a:r>
            <a:r>
              <a:rPr lang="nl-NL" dirty="0"/>
              <a:t> 2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946C6E-5242-4E0E-A5AE-84C2086BFAD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09C8913-0D00-4852-A918-642E926C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6</a:t>
            </a:fld>
            <a:endParaRPr lang="nl-NL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A878329A-4FEF-43B2-B4F7-9766CBFAB6B5}"/>
              </a:ext>
            </a:extLst>
          </p:cNvPr>
          <p:cNvCxnSpPr>
            <a:cxnSpLocks/>
          </p:cNvCxnSpPr>
          <p:nvPr/>
        </p:nvCxnSpPr>
        <p:spPr>
          <a:xfrm flipH="1">
            <a:off x="5183681" y="1584897"/>
            <a:ext cx="1" cy="353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510AEFB-78BC-445C-BCA4-5FD6254AA635}"/>
              </a:ext>
            </a:extLst>
          </p:cNvPr>
          <p:cNvCxnSpPr/>
          <p:nvPr/>
        </p:nvCxnSpPr>
        <p:spPr>
          <a:xfrm>
            <a:off x="2954832" y="1584897"/>
            <a:ext cx="4584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DC38B63D-5F63-4631-B2E9-B9D1132F5ED6}"/>
              </a:ext>
            </a:extLst>
          </p:cNvPr>
          <p:cNvSpPr txBox="1"/>
          <p:nvPr/>
        </p:nvSpPr>
        <p:spPr>
          <a:xfrm>
            <a:off x="3876530" y="1215564"/>
            <a:ext cx="268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What’s</a:t>
            </a:r>
            <a:r>
              <a:rPr lang="nl-NL" b="1" dirty="0"/>
              <a:t> is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dream</a:t>
            </a:r>
            <a:r>
              <a:rPr lang="nl-NL" b="1" dirty="0"/>
              <a:t> job?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DFDF17E-B5C6-4D5E-BCD4-16D00D8209C8}"/>
              </a:ext>
            </a:extLst>
          </p:cNvPr>
          <p:cNvSpPr txBox="1"/>
          <p:nvPr/>
        </p:nvSpPr>
        <p:spPr>
          <a:xfrm>
            <a:off x="2870743" y="1561396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50EFFAD-7DA1-4F7B-BACE-91E44D818C4A}"/>
              </a:ext>
            </a:extLst>
          </p:cNvPr>
          <p:cNvSpPr txBox="1"/>
          <p:nvPr/>
        </p:nvSpPr>
        <p:spPr>
          <a:xfrm>
            <a:off x="6527750" y="1552095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algorithm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7FC4091-D435-42FE-A52D-8678C3AB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039" y="5198448"/>
            <a:ext cx="2403284" cy="1141043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FAB4BB31-E7C4-4E8D-A28A-A6A18EEC2B71}"/>
              </a:ext>
            </a:extLst>
          </p:cNvPr>
          <p:cNvCxnSpPr/>
          <p:nvPr/>
        </p:nvCxnSpPr>
        <p:spPr>
          <a:xfrm flipH="1">
            <a:off x="4478832" y="2131101"/>
            <a:ext cx="704849" cy="0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troomdiagram: Magnetische schijf 2">
            <a:extLst>
              <a:ext uri="{FF2B5EF4-FFF2-40B4-BE49-F238E27FC236}">
                <a16:creationId xmlns:a16="http://schemas.microsoft.com/office/drawing/2014/main" id="{255C3063-82A2-4DE0-8CC3-8537B5973475}"/>
              </a:ext>
            </a:extLst>
          </p:cNvPr>
          <p:cNvSpPr/>
          <p:nvPr/>
        </p:nvSpPr>
        <p:spPr>
          <a:xfrm>
            <a:off x="1938728" y="1978702"/>
            <a:ext cx="1937797" cy="499619"/>
          </a:xfrm>
          <a:prstGeom prst="flowChartMagneticDisk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Register data</a:t>
            </a:r>
          </a:p>
        </p:txBody>
      </p:sp>
      <p:sp>
        <p:nvSpPr>
          <p:cNvPr id="13" name="Stroomdiagram: Magnetische schijf 12">
            <a:extLst>
              <a:ext uri="{FF2B5EF4-FFF2-40B4-BE49-F238E27FC236}">
                <a16:creationId xmlns:a16="http://schemas.microsoft.com/office/drawing/2014/main" id="{2E74FEAF-44B9-47C9-8471-551DEEED6553}"/>
              </a:ext>
            </a:extLst>
          </p:cNvPr>
          <p:cNvSpPr/>
          <p:nvPr/>
        </p:nvSpPr>
        <p:spPr>
          <a:xfrm>
            <a:off x="1938727" y="2677306"/>
            <a:ext cx="1937797" cy="600744"/>
          </a:xfrm>
          <a:prstGeom prst="flowChartMagneticDisk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Graduated</a:t>
            </a:r>
            <a:r>
              <a:rPr lang="nl-NL" dirty="0"/>
              <a:t> student data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C6AAFC0-93BC-448A-A2D3-7F96CCABD0C0}"/>
              </a:ext>
            </a:extLst>
          </p:cNvPr>
          <p:cNvCxnSpPr/>
          <p:nvPr/>
        </p:nvCxnSpPr>
        <p:spPr>
          <a:xfrm flipH="1">
            <a:off x="4478832" y="2938071"/>
            <a:ext cx="704849" cy="0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Ovaal 14">
            <a:extLst>
              <a:ext uri="{FF2B5EF4-FFF2-40B4-BE49-F238E27FC236}">
                <a16:creationId xmlns:a16="http://schemas.microsoft.com/office/drawing/2014/main" id="{F70AFA84-FA30-4EFD-B8FD-E90EEE5477A3}"/>
              </a:ext>
            </a:extLst>
          </p:cNvPr>
          <p:cNvSpPr/>
          <p:nvPr/>
        </p:nvSpPr>
        <p:spPr>
          <a:xfrm>
            <a:off x="5099252" y="2456005"/>
            <a:ext cx="157648" cy="13935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9F90549-113D-4C0C-9ABC-E76FD880F78A}"/>
              </a:ext>
            </a:extLst>
          </p:cNvPr>
          <p:cNvSpPr txBox="1"/>
          <p:nvPr/>
        </p:nvSpPr>
        <p:spPr>
          <a:xfrm>
            <a:off x="5351047" y="2417959"/>
            <a:ext cx="47384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400" cap="all" dirty="0"/>
              <a:t>Step 1: Search </a:t>
            </a:r>
            <a:r>
              <a:rPr lang="nl-NL" sz="1400" cap="all" dirty="0" err="1"/>
              <a:t>for</a:t>
            </a:r>
            <a:r>
              <a:rPr lang="nl-NL" sz="1400" cap="all" dirty="0"/>
              <a:t> 3 most </a:t>
            </a:r>
            <a:r>
              <a:rPr lang="nl-NL" sz="1400" cap="all" dirty="0" err="1"/>
              <a:t>probable</a:t>
            </a:r>
            <a:r>
              <a:rPr lang="nl-NL" sz="1400" cap="all" dirty="0"/>
              <a:t> jobs, </a:t>
            </a:r>
            <a:r>
              <a:rPr lang="nl-NL" sz="1400" cap="all" dirty="0" err="1"/>
              <a:t>based</a:t>
            </a:r>
            <a:r>
              <a:rPr lang="nl-NL" sz="1400" cap="all" dirty="0"/>
              <a:t> on profile</a:t>
            </a: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13012B4-9740-4369-90C7-E0D7EAA5DFD5}"/>
              </a:ext>
            </a:extLst>
          </p:cNvPr>
          <p:cNvSpPr/>
          <p:nvPr/>
        </p:nvSpPr>
        <p:spPr>
          <a:xfrm>
            <a:off x="5099252" y="1657941"/>
            <a:ext cx="157648" cy="13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464234E-3AAE-474C-AFC7-4F6361933C32}"/>
              </a:ext>
            </a:extLst>
          </p:cNvPr>
          <p:cNvSpPr txBox="1"/>
          <p:nvPr/>
        </p:nvSpPr>
        <p:spPr>
          <a:xfrm>
            <a:off x="5341329" y="1646825"/>
            <a:ext cx="9970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050" cap="all" dirty="0"/>
              <a:t>Student profile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424CCB40-371E-4F0B-B52D-C78E6490990A}"/>
              </a:ext>
            </a:extLst>
          </p:cNvPr>
          <p:cNvSpPr/>
          <p:nvPr/>
        </p:nvSpPr>
        <p:spPr>
          <a:xfrm>
            <a:off x="5089534" y="3236226"/>
            <a:ext cx="157648" cy="13935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1D908BA5-1898-4A0D-B853-29FC9110253B}"/>
              </a:ext>
            </a:extLst>
          </p:cNvPr>
          <p:cNvSpPr txBox="1"/>
          <p:nvPr/>
        </p:nvSpPr>
        <p:spPr>
          <a:xfrm>
            <a:off x="5341329" y="3198180"/>
            <a:ext cx="22904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400" cap="all" dirty="0" err="1"/>
              <a:t>Calculate</a:t>
            </a:r>
            <a:r>
              <a:rPr lang="nl-NL" sz="1400" cap="all" dirty="0"/>
              <a:t> different routes</a:t>
            </a:r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3367F757-D185-45E9-B25D-DBBFC2200DA4}"/>
              </a:ext>
            </a:extLst>
          </p:cNvPr>
          <p:cNvCxnSpPr/>
          <p:nvPr/>
        </p:nvCxnSpPr>
        <p:spPr>
          <a:xfrm flipH="1">
            <a:off x="4464665" y="3732350"/>
            <a:ext cx="704849" cy="0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Stroomdiagram: Magnetische schijf 30">
            <a:extLst>
              <a:ext uri="{FF2B5EF4-FFF2-40B4-BE49-F238E27FC236}">
                <a16:creationId xmlns:a16="http://schemas.microsoft.com/office/drawing/2014/main" id="{2F62FD20-3E26-4511-A5A1-7BC66A9A3AE4}"/>
              </a:ext>
            </a:extLst>
          </p:cNvPr>
          <p:cNvSpPr/>
          <p:nvPr/>
        </p:nvSpPr>
        <p:spPr>
          <a:xfrm>
            <a:off x="1924561" y="3579951"/>
            <a:ext cx="1937797" cy="499619"/>
          </a:xfrm>
          <a:prstGeom prst="flowChartMagneticDisk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Job </a:t>
            </a:r>
            <a:r>
              <a:rPr lang="nl-NL" dirty="0" err="1"/>
              <a:t>vacancy</a:t>
            </a:r>
            <a:endParaRPr lang="nl-NL" dirty="0"/>
          </a:p>
        </p:txBody>
      </p:sp>
      <p:sp>
        <p:nvSpPr>
          <p:cNvPr id="32" name="Stroomdiagram: Magnetische schijf 31">
            <a:extLst>
              <a:ext uri="{FF2B5EF4-FFF2-40B4-BE49-F238E27FC236}">
                <a16:creationId xmlns:a16="http://schemas.microsoft.com/office/drawing/2014/main" id="{837D6769-685E-46EC-80FC-F0B5535BA33A}"/>
              </a:ext>
            </a:extLst>
          </p:cNvPr>
          <p:cNvSpPr/>
          <p:nvPr/>
        </p:nvSpPr>
        <p:spPr>
          <a:xfrm>
            <a:off x="1924560" y="4278555"/>
            <a:ext cx="1937797" cy="600744"/>
          </a:xfrm>
          <a:prstGeom prst="flowChartMagneticDisk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Esco</a:t>
            </a:r>
            <a:r>
              <a:rPr lang="nl-NL" dirty="0"/>
              <a:t> </a:t>
            </a:r>
            <a:r>
              <a:rPr lang="nl-NL" dirty="0" err="1"/>
              <a:t>taxonomy</a:t>
            </a:r>
            <a:endParaRPr lang="nl-NL" dirty="0"/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11251D28-BD65-43EA-9260-34078DBAE3D6}"/>
              </a:ext>
            </a:extLst>
          </p:cNvPr>
          <p:cNvCxnSpPr/>
          <p:nvPr/>
        </p:nvCxnSpPr>
        <p:spPr>
          <a:xfrm flipH="1">
            <a:off x="4464665" y="4539320"/>
            <a:ext cx="704849" cy="0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al 33">
            <a:extLst>
              <a:ext uri="{FF2B5EF4-FFF2-40B4-BE49-F238E27FC236}">
                <a16:creationId xmlns:a16="http://schemas.microsoft.com/office/drawing/2014/main" id="{1DC40F79-72A8-4CE6-81D0-6D64ADB0D299}"/>
              </a:ext>
            </a:extLst>
          </p:cNvPr>
          <p:cNvSpPr/>
          <p:nvPr/>
        </p:nvSpPr>
        <p:spPr>
          <a:xfrm>
            <a:off x="5099252" y="4733720"/>
            <a:ext cx="157648" cy="13935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0E402F5-F007-4CD9-94D3-1740D5A7FC2E}"/>
              </a:ext>
            </a:extLst>
          </p:cNvPr>
          <p:cNvSpPr txBox="1"/>
          <p:nvPr/>
        </p:nvSpPr>
        <p:spPr>
          <a:xfrm>
            <a:off x="5351047" y="4695674"/>
            <a:ext cx="40587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400" cap="all" dirty="0"/>
              <a:t>Step2: </a:t>
            </a:r>
            <a:r>
              <a:rPr lang="nl-NL" sz="1400" cap="all" dirty="0" err="1"/>
              <a:t>refine</a:t>
            </a:r>
            <a:r>
              <a:rPr lang="nl-NL" sz="1400" cap="all" dirty="0"/>
              <a:t> routes / map jobs on </a:t>
            </a:r>
            <a:r>
              <a:rPr lang="nl-NL" sz="1400" cap="all" dirty="0" err="1"/>
              <a:t>available</a:t>
            </a:r>
            <a:r>
              <a:rPr lang="nl-NL" sz="1400" cap="all" dirty="0"/>
              <a:t> jobs</a:t>
            </a:r>
          </a:p>
        </p:txBody>
      </p:sp>
    </p:spTree>
    <p:extLst>
      <p:ext uri="{BB962C8B-B14F-4D97-AF65-F5344CB8AC3E}">
        <p14:creationId xmlns:p14="http://schemas.microsoft.com/office/powerpoint/2010/main" val="14317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A49A5-624E-420B-B745-AE96C80C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 </a:t>
            </a:r>
            <a:r>
              <a:rPr lang="nl-NL" dirty="0" err="1"/>
              <a:t>the</a:t>
            </a:r>
            <a:r>
              <a:rPr lang="nl-NL" dirty="0"/>
              <a:t> whiteboard,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looked</a:t>
            </a:r>
            <a:r>
              <a:rPr lang="nl-NL" dirty="0"/>
              <a:t> like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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2C92585-C51E-438A-AD78-D10D00318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B82D404-CC9F-487E-98A2-DDED310222E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83CC13-DD08-4A87-B248-6FB3DDFF4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7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70AA0A-38E3-4BB9-9ADE-20EE85A1A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7992"/>
          <a:stretch/>
        </p:blipFill>
        <p:spPr>
          <a:xfrm>
            <a:off x="516362" y="934411"/>
            <a:ext cx="8569377" cy="53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B07B7-D23E-4984-B177-B6DA2506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recipe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8981E0-27EA-45E5-9DC0-FDAD5EB2E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recipe</a:t>
            </a:r>
            <a:r>
              <a:rPr lang="nl-NL" dirty="0"/>
              <a:t> </a:t>
            </a:r>
            <a:r>
              <a:rPr lang="nl-NL" dirty="0" err="1"/>
              <a:t>turned</a:t>
            </a:r>
            <a:r>
              <a:rPr lang="nl-NL" dirty="0"/>
              <a:t> out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tool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discuss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, without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details</a:t>
            </a:r>
          </a:p>
          <a:p>
            <a:r>
              <a:rPr lang="nl-NL" dirty="0"/>
              <a:t>The data sources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preprocessing</a:t>
            </a:r>
          </a:p>
          <a:p>
            <a:pPr lvl="2"/>
            <a:r>
              <a:rPr lang="nl-NL" dirty="0"/>
              <a:t>We </a:t>
            </a:r>
            <a:r>
              <a:rPr lang="nl-NL" dirty="0" err="1"/>
              <a:t>liked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esco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pinpoint jobs </a:t>
            </a:r>
            <a:r>
              <a:rPr lang="nl-NL" dirty="0" err="1"/>
              <a:t>and</a:t>
            </a:r>
            <a:r>
              <a:rPr lang="nl-NL" dirty="0"/>
              <a:t> skills in </a:t>
            </a:r>
            <a:r>
              <a:rPr lang="nl-NL" dirty="0" err="1"/>
              <a:t>other</a:t>
            </a:r>
            <a:r>
              <a:rPr lang="nl-NL" dirty="0"/>
              <a:t> databases</a:t>
            </a:r>
          </a:p>
          <a:p>
            <a:r>
              <a:rPr lang="nl-NL" dirty="0"/>
              <a:t>It </a:t>
            </a:r>
            <a:r>
              <a:rPr lang="nl-NL" dirty="0" err="1"/>
              <a:t>turned</a:t>
            </a:r>
            <a:r>
              <a:rPr lang="nl-NL" dirty="0"/>
              <a:t> out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original</a:t>
            </a:r>
            <a:r>
              <a:rPr lang="nl-NL" dirty="0"/>
              <a:t> databases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question. </a:t>
            </a:r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databases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decide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question/</a:t>
            </a:r>
            <a:r>
              <a:rPr lang="nl-NL" dirty="0" err="1"/>
              <a:t>visualisation</a:t>
            </a:r>
            <a:r>
              <a:rPr lang="nl-NL" dirty="0"/>
              <a:t> 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2C8E7E-718B-488F-BB0A-3BFB37FAB96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8C2D13B-A0F2-4718-8B1E-465374D6F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26FB4-6D49-4A2C-8F78-CF92C7B7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Moving</a:t>
            </a:r>
            <a:r>
              <a:rPr lang="nl-NL" dirty="0"/>
              <a:t> 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problem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7E9585-F2D7-412A-9523-B78167019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Reuse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job </a:t>
            </a:r>
            <a:r>
              <a:rPr lang="nl-NL" dirty="0" err="1"/>
              <a:t>vacancy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as a service in </a:t>
            </a:r>
            <a:r>
              <a:rPr lang="nl-NL" dirty="0" err="1"/>
              <a:t>the</a:t>
            </a:r>
            <a:r>
              <a:rPr lang="nl-NL" dirty="0"/>
              <a:t> new SURF </a:t>
            </a:r>
            <a:r>
              <a:rPr lang="nl-NL" dirty="0" err="1"/>
              <a:t>infrastructure</a:t>
            </a:r>
            <a:endParaRPr lang="nl-NL" dirty="0"/>
          </a:p>
          <a:p>
            <a:pPr lvl="2"/>
            <a:r>
              <a:rPr lang="nl-NL" dirty="0" err="1"/>
              <a:t>Suppose</a:t>
            </a:r>
            <a:r>
              <a:rPr lang="nl-NL" dirty="0"/>
              <a:t> we have a set of services s1, s2, s3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on, s2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job </a:t>
            </a:r>
            <a:r>
              <a:rPr lang="nl-NL" dirty="0" err="1"/>
              <a:t>vacancy</a:t>
            </a:r>
            <a:r>
              <a:rPr lang="nl-NL" dirty="0"/>
              <a:t> service</a:t>
            </a:r>
          </a:p>
          <a:p>
            <a:pPr lvl="2"/>
            <a:r>
              <a:rPr lang="nl-NL" dirty="0" err="1"/>
              <a:t>Then</a:t>
            </a:r>
            <a:r>
              <a:rPr lang="nl-NL" dirty="0"/>
              <a:t> we run </a:t>
            </a:r>
            <a:r>
              <a:rPr lang="nl-NL" dirty="0" err="1"/>
              <a:t>this</a:t>
            </a:r>
            <a:r>
              <a:rPr lang="nl-NL" dirty="0"/>
              <a:t> on a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infrastructure</a:t>
            </a:r>
            <a:r>
              <a:rPr lang="nl-NL" dirty="0"/>
              <a:t>, </a:t>
            </a:r>
            <a:r>
              <a:rPr lang="nl-NL" dirty="0" err="1"/>
              <a:t>for</a:t>
            </a:r>
            <a:r>
              <a:rPr lang="nl-NL" dirty="0"/>
              <a:t> storage,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access </a:t>
            </a:r>
            <a:r>
              <a:rPr lang="nl-NL" dirty="0" err="1"/>
              <a:t>the</a:t>
            </a:r>
            <a:r>
              <a:rPr lang="nl-NL" dirty="0"/>
              <a:t> service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API, </a:t>
            </a:r>
            <a:r>
              <a:rPr lang="nl-NL" dirty="0" err="1"/>
              <a:t>with</a:t>
            </a:r>
            <a:r>
              <a:rPr lang="nl-NL" dirty="0"/>
              <a:t> single </a:t>
            </a:r>
            <a:r>
              <a:rPr lang="nl-NL" dirty="0" err="1"/>
              <a:t>sign</a:t>
            </a:r>
            <a:r>
              <a:rPr lang="nl-NL" dirty="0"/>
              <a:t> on (SSO)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B6AA32-2084-4079-8F87-6B565C13E60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A44FD4-C2B0-4826-A998-2B08C7F6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9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A830F62-BE36-47D6-94E2-A71FE15B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1" t="55717" r="41844"/>
          <a:stretch/>
        </p:blipFill>
        <p:spPr>
          <a:xfrm>
            <a:off x="516362" y="3553996"/>
            <a:ext cx="4596984" cy="2699479"/>
          </a:xfrm>
          <a:prstGeom prst="rect">
            <a:avLst/>
          </a:prstGeom>
        </p:spPr>
      </p:pic>
      <p:sp>
        <p:nvSpPr>
          <p:cNvPr id="8" name="Tekstballon: rechthoek met afgeronde hoeken 7">
            <a:extLst>
              <a:ext uri="{FF2B5EF4-FFF2-40B4-BE49-F238E27FC236}">
                <a16:creationId xmlns:a16="http://schemas.microsoft.com/office/drawing/2014/main" id="{096603CD-A948-4CF9-8337-49889BB2E317}"/>
              </a:ext>
            </a:extLst>
          </p:cNvPr>
          <p:cNvSpPr/>
          <p:nvPr/>
        </p:nvSpPr>
        <p:spPr>
          <a:xfrm>
            <a:off x="6031042" y="3534009"/>
            <a:ext cx="3893039" cy="1592627"/>
          </a:xfrm>
          <a:prstGeom prst="wedgeRoundRectCallout">
            <a:avLst>
              <a:gd name="adj1" fmla="val -136838"/>
              <a:gd name="adj2" fmla="val -27857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In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students</a:t>
            </a:r>
            <a:r>
              <a:rPr lang="nl-NL" dirty="0"/>
              <a:t> dashboard </a:t>
            </a:r>
            <a:r>
              <a:rPr lang="nl-NL" dirty="0" err="1"/>
              <a:t>from</a:t>
            </a:r>
            <a:r>
              <a:rPr lang="nl-NL" dirty="0"/>
              <a:t> a student </a:t>
            </a:r>
            <a:r>
              <a:rPr lang="nl-NL" dirty="0" err="1"/>
              <a:t>from</a:t>
            </a:r>
            <a:r>
              <a:rPr lang="nl-NL" dirty="0"/>
              <a:t> UvA. </a:t>
            </a:r>
            <a:r>
              <a:rPr lang="nl-NL" dirty="0" err="1"/>
              <a:t>Where</a:t>
            </a:r>
            <a:r>
              <a:rPr lang="nl-NL" dirty="0"/>
              <a:t> UvA </a:t>
            </a:r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datasources </a:t>
            </a:r>
            <a:r>
              <a:rPr lang="nl-NL" dirty="0" err="1"/>
              <a:t>for</a:t>
            </a:r>
            <a:r>
              <a:rPr lang="nl-NL" dirty="0"/>
              <a:t> s2 </a:t>
            </a:r>
            <a:r>
              <a:rPr lang="nl-NL" dirty="0" err="1"/>
              <a:t>and</a:t>
            </a:r>
            <a:r>
              <a:rPr lang="nl-NL" dirty="0"/>
              <a:t> s3,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student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these LA services!</a:t>
            </a:r>
          </a:p>
        </p:txBody>
      </p:sp>
      <p:sp>
        <p:nvSpPr>
          <p:cNvPr id="9" name="Tekstballon: rechthoek met afgeronde hoeken 8">
            <a:extLst>
              <a:ext uri="{FF2B5EF4-FFF2-40B4-BE49-F238E27FC236}">
                <a16:creationId xmlns:a16="http://schemas.microsoft.com/office/drawing/2014/main" id="{1EED0422-3C38-49BA-A254-B43F9EEAE000}"/>
              </a:ext>
            </a:extLst>
          </p:cNvPr>
          <p:cNvSpPr/>
          <p:nvPr/>
        </p:nvSpPr>
        <p:spPr>
          <a:xfrm>
            <a:off x="5551273" y="5387787"/>
            <a:ext cx="5036695" cy="793560"/>
          </a:xfrm>
          <a:prstGeom prst="wedgeRoundRectCallout">
            <a:avLst>
              <a:gd name="adj1" fmla="val -104824"/>
              <a:gd name="adj2" fmla="val -95448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dirty="0"/>
              <a:t>The blue border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boundaries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job </a:t>
            </a:r>
            <a:r>
              <a:rPr lang="nl-NL" dirty="0" err="1"/>
              <a:t>vacancy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.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domain of </a:t>
            </a:r>
            <a:r>
              <a:rPr lang="nl-NL" dirty="0" err="1"/>
              <a:t>the</a:t>
            </a:r>
            <a:r>
              <a:rPr lang="nl-NL" dirty="0"/>
              <a:t> expert/researcher on </a:t>
            </a:r>
            <a:r>
              <a:rPr lang="nl-NL" dirty="0" err="1"/>
              <a:t>this</a:t>
            </a:r>
            <a:r>
              <a:rPr lang="nl-NL" dirty="0"/>
              <a:t> area.</a:t>
            </a:r>
          </a:p>
        </p:txBody>
      </p:sp>
    </p:spTree>
    <p:extLst>
      <p:ext uri="{BB962C8B-B14F-4D97-AF65-F5344CB8AC3E}">
        <p14:creationId xmlns:p14="http://schemas.microsoft.com/office/powerpoint/2010/main" val="9691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036e0a74f67ba7fba8b432fe1cbcb1e279f331"/>
  <p:tag name="JUTAG_EINDMACROS_PRESERVEGUIDES" val="1"/>
</p:tagLst>
</file>

<file path=ppt/theme/theme1.xml><?xml version="1.0" encoding="utf-8"?>
<a:theme xmlns:a="http://schemas.openxmlformats.org/drawingml/2006/main" name="SURF">
  <a:themeElements>
    <a:clrScheme name="Aangepast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A7600"/>
      </a:accent1>
      <a:accent2>
        <a:srgbClr val="E03C31"/>
      </a:accent2>
      <a:accent3>
        <a:srgbClr val="0077C8"/>
      </a:accent3>
      <a:accent4>
        <a:srgbClr val="009F4D"/>
      </a:accent4>
      <a:accent5>
        <a:srgbClr val="FEDB00"/>
      </a:accent5>
      <a:accent6>
        <a:srgbClr val="772583"/>
      </a:accent6>
      <a:hlink>
        <a:srgbClr val="0077C8"/>
      </a:hlink>
      <a:folHlink>
        <a:srgbClr val="009F4D"/>
      </a:folHlink>
    </a:clrScheme>
    <a:fontScheme name="SURF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cap="all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 SURF (NET).potx" id="{3484EF47-7902-4BEC-9F88-08D7ACFF46AF}" vid="{005B653C-6B1F-44B1-80F1-5230FEC33678}"/>
    </a:ext>
  </a:extLst>
</a:theme>
</file>

<file path=ppt/theme/theme2.xml><?xml version="1.0" encoding="utf-8"?>
<a:theme xmlns:a="http://schemas.openxmlformats.org/drawingml/2006/main" name="(INSTRUCTIES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 SURF (NET).potx" id="{3484EF47-7902-4BEC-9F88-08D7ACFF46AF}" vid="{50DEEA4F-D989-48D6-A466-B8BB2A829095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SURF</Template>
  <TotalTime>1093</TotalTime>
  <Words>1075</Words>
  <Application>Microsoft Office PowerPoint</Application>
  <PresentationFormat>Breedbeeld</PresentationFormat>
  <Paragraphs>134</Paragraphs>
  <Slides>18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Open Sans</vt:lpstr>
      <vt:lpstr>Oswald</vt:lpstr>
      <vt:lpstr>Segoe UI Light</vt:lpstr>
      <vt:lpstr>Wingdings</vt:lpstr>
      <vt:lpstr>SURF</vt:lpstr>
      <vt:lpstr>(INSTRUCTIES)</vt:lpstr>
      <vt:lpstr>PowerPoint-presentatie</vt:lpstr>
      <vt:lpstr>Day 1</vt:lpstr>
      <vt:lpstr>Details of the Job Vacancy Problem</vt:lpstr>
      <vt:lpstr>Recipe - phase 1</vt:lpstr>
      <vt:lpstr>The data sources and algorithms</vt:lpstr>
      <vt:lpstr>Recipe - phase 2</vt:lpstr>
      <vt:lpstr>On the whiteboard, it looked like this </vt:lpstr>
      <vt:lpstr>Lesson learned on the recipe</vt:lpstr>
      <vt:lpstr>Moving on to the 2nd problem</vt:lpstr>
      <vt:lpstr>The boundaries</vt:lpstr>
      <vt:lpstr>Lessons learned on the service </vt:lpstr>
      <vt:lpstr>Day 2</vt:lpstr>
      <vt:lpstr>A new interface</vt:lpstr>
      <vt:lpstr>Lesson learned on the recipe (2)</vt:lpstr>
      <vt:lpstr>About the service</vt:lpstr>
      <vt:lpstr>Lessons learned on an open architecture</vt:lpstr>
      <vt:lpstr>Lessons learned on open algorithms</vt:lpstr>
      <vt:lpstr>PowerPoint-presentatie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Marieke de Wit</dc:creator>
  <cp:keywords/>
  <dc:description>_x000d_
Sjabloonversie 2.0, 2 juli 2018</dc:description>
  <cp:lastModifiedBy>Herman van Dompseler</cp:lastModifiedBy>
  <cp:revision>60</cp:revision>
  <dcterms:created xsi:type="dcterms:W3CDTF">2018-09-18T11:41:47Z</dcterms:created>
  <dcterms:modified xsi:type="dcterms:W3CDTF">2018-10-29T15:13:59Z</dcterms:modified>
  <cp:category/>
</cp:coreProperties>
</file>